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8"/>
  </p:notesMasterIdLst>
  <p:sldIdLst>
    <p:sldId id="294" r:id="rId2"/>
    <p:sldId id="278" r:id="rId3"/>
    <p:sldId id="300" r:id="rId4"/>
    <p:sldId id="295" r:id="rId5"/>
    <p:sldId id="296" r:id="rId6"/>
    <p:sldId id="298" r:id="rId7"/>
    <p:sldId id="299" r:id="rId8"/>
    <p:sldId id="363" r:id="rId9"/>
    <p:sldId id="355" r:id="rId10"/>
    <p:sldId id="354" r:id="rId11"/>
    <p:sldId id="328" r:id="rId12"/>
    <p:sldId id="352" r:id="rId13"/>
    <p:sldId id="353" r:id="rId14"/>
    <p:sldId id="326" r:id="rId15"/>
    <p:sldId id="301" r:id="rId16"/>
    <p:sldId id="310" r:id="rId17"/>
    <p:sldId id="412" r:id="rId18"/>
    <p:sldId id="417" r:id="rId19"/>
    <p:sldId id="397" r:id="rId20"/>
    <p:sldId id="356" r:id="rId21"/>
    <p:sldId id="315" r:id="rId22"/>
    <p:sldId id="358" r:id="rId23"/>
    <p:sldId id="332" r:id="rId24"/>
    <p:sldId id="333" r:id="rId25"/>
    <p:sldId id="329" r:id="rId26"/>
    <p:sldId id="399" r:id="rId27"/>
    <p:sldId id="357" r:id="rId28"/>
    <p:sldId id="319" r:id="rId29"/>
    <p:sldId id="340" r:id="rId30"/>
    <p:sldId id="396" r:id="rId31"/>
    <p:sldId id="342" r:id="rId32"/>
    <p:sldId id="321" r:id="rId33"/>
    <p:sldId id="323" r:id="rId34"/>
    <p:sldId id="346" r:id="rId35"/>
    <p:sldId id="371" r:id="rId36"/>
    <p:sldId id="322" r:id="rId37"/>
    <p:sldId id="343" r:id="rId38"/>
    <p:sldId id="345" r:id="rId39"/>
    <p:sldId id="344" r:id="rId40"/>
    <p:sldId id="404" r:id="rId41"/>
    <p:sldId id="395" r:id="rId42"/>
    <p:sldId id="370" r:id="rId43"/>
    <p:sldId id="309" r:id="rId44"/>
    <p:sldId id="416" r:id="rId45"/>
    <p:sldId id="409" r:id="rId46"/>
    <p:sldId id="336" r:id="rId47"/>
    <p:sldId id="338" r:id="rId48"/>
    <p:sldId id="337" r:id="rId49"/>
    <p:sldId id="314" r:id="rId50"/>
    <p:sldId id="339" r:id="rId51"/>
    <p:sldId id="401" r:id="rId52"/>
    <p:sldId id="372" r:id="rId53"/>
    <p:sldId id="374" r:id="rId54"/>
    <p:sldId id="320" r:id="rId55"/>
    <p:sldId id="375" r:id="rId56"/>
    <p:sldId id="376" r:id="rId57"/>
    <p:sldId id="303" r:id="rId58"/>
    <p:sldId id="308" r:id="rId59"/>
    <p:sldId id="398" r:id="rId60"/>
    <p:sldId id="334" r:id="rId61"/>
    <p:sldId id="415" r:id="rId62"/>
    <p:sldId id="390" r:id="rId63"/>
    <p:sldId id="400" r:id="rId64"/>
    <p:sldId id="335" r:id="rId65"/>
    <p:sldId id="313" r:id="rId66"/>
    <p:sldId id="304" r:id="rId67"/>
    <p:sldId id="306" r:id="rId68"/>
    <p:sldId id="414" r:id="rId69"/>
    <p:sldId id="312" r:id="rId70"/>
    <p:sldId id="348" r:id="rId71"/>
    <p:sldId id="330" r:id="rId72"/>
    <p:sldId id="331" r:id="rId73"/>
    <p:sldId id="349" r:id="rId74"/>
    <p:sldId id="388" r:id="rId75"/>
    <p:sldId id="391" r:id="rId76"/>
    <p:sldId id="347" r:id="rId77"/>
    <p:sldId id="405" r:id="rId78"/>
    <p:sldId id="350" r:id="rId79"/>
    <p:sldId id="317" r:id="rId80"/>
    <p:sldId id="385" r:id="rId81"/>
    <p:sldId id="351" r:id="rId82"/>
    <p:sldId id="318" r:id="rId83"/>
    <p:sldId id="305" r:id="rId84"/>
    <p:sldId id="393" r:id="rId85"/>
    <p:sldId id="413" r:id="rId86"/>
    <p:sldId id="369" r:id="rId87"/>
    <p:sldId id="411" r:id="rId88"/>
    <p:sldId id="392" r:id="rId89"/>
    <p:sldId id="394" r:id="rId90"/>
    <p:sldId id="420" r:id="rId91"/>
    <p:sldId id="384" r:id="rId92"/>
    <p:sldId id="359" r:id="rId93"/>
    <p:sldId id="389" r:id="rId94"/>
    <p:sldId id="386" r:id="rId95"/>
    <p:sldId id="379" r:id="rId96"/>
    <p:sldId id="381" r:id="rId97"/>
    <p:sldId id="418" r:id="rId98"/>
    <p:sldId id="383" r:id="rId99"/>
    <p:sldId id="382" r:id="rId100"/>
    <p:sldId id="419" r:id="rId101"/>
    <p:sldId id="361" r:id="rId102"/>
    <p:sldId id="362" r:id="rId103"/>
    <p:sldId id="387" r:id="rId104"/>
    <p:sldId id="407" r:id="rId105"/>
    <p:sldId id="408" r:id="rId106"/>
    <p:sldId id="292" r:id="rId10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9B61"/>
    <a:srgbClr val="1CD8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498" autoAdjust="0"/>
    <p:restoredTop sz="94660"/>
  </p:normalViewPr>
  <p:slideViewPr>
    <p:cSldViewPr snapToGrid="0">
      <p:cViewPr>
        <p:scale>
          <a:sx n="73" d="100"/>
          <a:sy n="73" d="100"/>
        </p:scale>
        <p:origin x="612" y="9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8" d="100"/>
        <a:sy n="78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1998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5E3723-0B31-4E81-8ACD-4A7D516A6D6F}" type="datetimeFigureOut">
              <a:rPr lang="en-US" smtClean="0"/>
              <a:pPr/>
              <a:t>12/7/2014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704D35-AAF9-4151-AE24-ED8D56FCE3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786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7550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493548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063136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403971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975974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904744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72394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434194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3012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339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230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8379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3725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1451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9399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6381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0547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688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0176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3166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2913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3114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4041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106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3101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1799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9890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2127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719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5677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1628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8680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886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5933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5527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62674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16619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87347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45140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958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11798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76510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59359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51199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94350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67425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02280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15701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93846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5427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458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33122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85791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8845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16610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82110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84923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62945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1857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33300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26928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244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99617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06140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82838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21556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71776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51643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05670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76923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62161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99950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0109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01436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1250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57675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55667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39057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69329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36287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26649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18315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24513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2824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85182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52918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7082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33633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39559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47310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06641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48126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16653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474942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4583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41848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631567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539812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049501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814192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742456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0820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758334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771682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749871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04D35-AAF9-4151-AE24-ED8D56FCE32D}" type="slidenum">
              <a:rPr lang="en-US" smtClean="0"/>
              <a:pPr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231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BA569-9889-4E20-884A-260E7E20813D}" type="datetime1">
              <a:rPr lang="en-US" smtClean="0"/>
              <a:t>12/8/2014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452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7172E-19E3-44E4-A980-CCBA0CF11161}" type="datetime1">
              <a:rPr lang="en-US" smtClean="0"/>
              <a:t>12/8/2014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556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A04E2-2995-44BB-A1E4-D616FD124416}" type="datetime1">
              <a:rPr lang="en-US" smtClean="0"/>
              <a:t>12/8/2014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783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A09CE-3661-443B-B541-C259C732C6E9}" type="datetime1">
              <a:rPr lang="en-US" smtClean="0"/>
              <a:t>12/8/2014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2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F2F70-80BF-4253-A58F-D1CF26F865FA}" type="datetime1">
              <a:rPr lang="en-US" smtClean="0"/>
              <a:t>12/8/2014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984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EB2B8-23D8-4C60-B67C-542998BF29CF}" type="datetime1">
              <a:rPr lang="en-US" smtClean="0"/>
              <a:t>12/8/2014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630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F1B33-2FB2-45FF-9086-1015218EBD57}" type="datetime1">
              <a:rPr lang="en-US" smtClean="0"/>
              <a:t>12/8/2014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993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0CBB9-20A1-4614-86ED-38D5E5204A8B}" type="datetime1">
              <a:rPr lang="en-US" smtClean="0"/>
              <a:t>12/8/2014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359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46983-BCA7-4E24-ACF5-60F69454CEF2}" type="datetime1">
              <a:rPr lang="en-US" smtClean="0"/>
              <a:t>12/8/2014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093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2DD58-A754-4968-A1A0-FEC94F07C94C}" type="datetime1">
              <a:rPr lang="en-US" smtClean="0"/>
              <a:t>12/8/2014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089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8165-1811-4F12-9A3F-5FE5E3448848}" type="datetime1">
              <a:rPr lang="en-US" smtClean="0"/>
              <a:t>12/8/2014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641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E35B6-55C0-482A-9455-3A85214FFDE9}" type="datetime1">
              <a:rPr lang="en-US" smtClean="0"/>
              <a:t>12/8/2014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13B79-BE00-48DB-A9AD-137FED1AFD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419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7.jpg"/><Relationship Id="rId4" Type="http://schemas.openxmlformats.org/officeDocument/2006/relationships/image" Target="../media/image4.png"/><Relationship Id="rId9" Type="http://schemas.openxmlformats.org/officeDocument/2006/relationships/image" Target="../media/image18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6.JP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69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33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72.jpeg"/><Relationship Id="rId5" Type="http://schemas.openxmlformats.org/officeDocument/2006/relationships/image" Target="../media/image4.png"/><Relationship Id="rId10" Type="http://schemas.openxmlformats.org/officeDocument/2006/relationships/image" Target="../media/image63.png"/><Relationship Id="rId4" Type="http://schemas.openxmlformats.org/officeDocument/2006/relationships/image" Target="../media/image73.JPG"/><Relationship Id="rId9" Type="http://schemas.openxmlformats.org/officeDocument/2006/relationships/image" Target="../media/image9.png"/><Relationship Id="rId14" Type="http://schemas.openxmlformats.org/officeDocument/2006/relationships/image" Target="../media/image70.jpe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7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30.jp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74.jpeg"/><Relationship Id="rId7" Type="http://schemas.openxmlformats.org/officeDocument/2006/relationships/image" Target="../media/image6.png"/><Relationship Id="rId12" Type="http://schemas.openxmlformats.org/officeDocument/2006/relationships/image" Target="../media/image75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61.jp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8.png"/><Relationship Id="rId4" Type="http://schemas.openxmlformats.org/officeDocument/2006/relationships/image" Target="../media/image17.jpg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8.png"/><Relationship Id="rId4" Type="http://schemas.openxmlformats.org/officeDocument/2006/relationships/image" Target="../media/image17.jpg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8.png"/><Relationship Id="rId4" Type="http://schemas.openxmlformats.org/officeDocument/2006/relationships/image" Target="../media/image17.jpg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8.png"/><Relationship Id="rId4" Type="http://schemas.openxmlformats.org/officeDocument/2006/relationships/image" Target="../media/image17.jpg"/><Relationship Id="rId9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0.png"/><Relationship Id="rId4" Type="http://schemas.openxmlformats.org/officeDocument/2006/relationships/image" Target="../media/image21.JPG"/><Relationship Id="rId9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0.png"/><Relationship Id="rId4" Type="http://schemas.openxmlformats.org/officeDocument/2006/relationships/image" Target="../media/image21.JPG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0.png"/><Relationship Id="rId4" Type="http://schemas.openxmlformats.org/officeDocument/2006/relationships/image" Target="../media/image21.JPG"/><Relationship Id="rId9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0.png"/><Relationship Id="rId4" Type="http://schemas.openxmlformats.org/officeDocument/2006/relationships/image" Target="../media/image21.JPG"/><Relationship Id="rId9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23.jpeg"/><Relationship Id="rId5" Type="http://schemas.openxmlformats.org/officeDocument/2006/relationships/image" Target="../media/image4.png"/><Relationship Id="rId10" Type="http://schemas.openxmlformats.org/officeDocument/2006/relationships/image" Target="../media/image20.png"/><Relationship Id="rId4" Type="http://schemas.openxmlformats.org/officeDocument/2006/relationships/image" Target="../media/image21.JPG"/><Relationship Id="rId9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23.jpeg"/><Relationship Id="rId5" Type="http://schemas.openxmlformats.org/officeDocument/2006/relationships/image" Target="../media/image4.png"/><Relationship Id="rId10" Type="http://schemas.openxmlformats.org/officeDocument/2006/relationships/image" Target="../media/image20.png"/><Relationship Id="rId4" Type="http://schemas.openxmlformats.org/officeDocument/2006/relationships/image" Target="../media/image21.JPG"/><Relationship Id="rId9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0.png"/><Relationship Id="rId4" Type="http://schemas.openxmlformats.org/officeDocument/2006/relationships/image" Target="../media/image25.jpg"/><Relationship Id="rId9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23.jpeg"/><Relationship Id="rId5" Type="http://schemas.openxmlformats.org/officeDocument/2006/relationships/image" Target="../media/image4.png"/><Relationship Id="rId10" Type="http://schemas.openxmlformats.org/officeDocument/2006/relationships/image" Target="../media/image20.png"/><Relationship Id="rId4" Type="http://schemas.openxmlformats.org/officeDocument/2006/relationships/image" Target="../media/image25.jpg"/><Relationship Id="rId9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2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23.jpeg"/><Relationship Id="rId5" Type="http://schemas.openxmlformats.org/officeDocument/2006/relationships/image" Target="../media/image4.png"/><Relationship Id="rId10" Type="http://schemas.openxmlformats.org/officeDocument/2006/relationships/image" Target="../media/image20.png"/><Relationship Id="rId4" Type="http://schemas.openxmlformats.org/officeDocument/2006/relationships/image" Target="../media/image25.jpg"/><Relationship Id="rId9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7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0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7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0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7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11" Type="http://schemas.openxmlformats.org/officeDocument/2006/relationships/image" Target="../media/image20.png"/><Relationship Id="rId5" Type="http://schemas.openxmlformats.org/officeDocument/2006/relationships/image" Target="../media/image2.png"/><Relationship Id="rId10" Type="http://schemas.openxmlformats.org/officeDocument/2006/relationships/image" Target="../media/image9.png"/><Relationship Id="rId4" Type="http://schemas.openxmlformats.org/officeDocument/2006/relationships/image" Target="../media/image28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10.PNG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7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11" Type="http://schemas.openxmlformats.org/officeDocument/2006/relationships/image" Target="../media/image20.png"/><Relationship Id="rId5" Type="http://schemas.openxmlformats.org/officeDocument/2006/relationships/image" Target="../media/image2.png"/><Relationship Id="rId10" Type="http://schemas.openxmlformats.org/officeDocument/2006/relationships/image" Target="../media/image9.png"/><Relationship Id="rId4" Type="http://schemas.openxmlformats.org/officeDocument/2006/relationships/image" Target="../media/image28.png"/><Relationship Id="rId9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9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0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9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0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0.png"/><Relationship Id="rId4" Type="http://schemas.openxmlformats.org/officeDocument/2006/relationships/image" Target="../media/image30.jpg"/><Relationship Id="rId9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0.png"/><Relationship Id="rId4" Type="http://schemas.openxmlformats.org/officeDocument/2006/relationships/image" Target="../media/image30.jpg"/><Relationship Id="rId9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0.png"/><Relationship Id="rId4" Type="http://schemas.openxmlformats.org/officeDocument/2006/relationships/image" Target="../media/image30.jpg"/><Relationship Id="rId9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11" Type="http://schemas.openxmlformats.org/officeDocument/2006/relationships/image" Target="../media/image20.png"/><Relationship Id="rId5" Type="http://schemas.openxmlformats.org/officeDocument/2006/relationships/image" Target="../media/image32.JPG"/><Relationship Id="rId10" Type="http://schemas.openxmlformats.org/officeDocument/2006/relationships/image" Target="../media/image9.png"/><Relationship Id="rId4" Type="http://schemas.openxmlformats.org/officeDocument/2006/relationships/image" Target="../media/image31.jpg"/><Relationship Id="rId9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11" Type="http://schemas.openxmlformats.org/officeDocument/2006/relationships/image" Target="../media/image20.png"/><Relationship Id="rId5" Type="http://schemas.openxmlformats.org/officeDocument/2006/relationships/image" Target="../media/image32.JPG"/><Relationship Id="rId10" Type="http://schemas.openxmlformats.org/officeDocument/2006/relationships/image" Target="../media/image9.png"/><Relationship Id="rId4" Type="http://schemas.openxmlformats.org/officeDocument/2006/relationships/image" Target="../media/image31.jpg"/><Relationship Id="rId9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0.png"/><Relationship Id="rId4" Type="http://schemas.openxmlformats.org/officeDocument/2006/relationships/image" Target="../media/image30.jpg"/><Relationship Id="rId9" Type="http://schemas.openxmlformats.org/officeDocument/2006/relationships/image" Target="../media/image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33.jpeg"/><Relationship Id="rId5" Type="http://schemas.openxmlformats.org/officeDocument/2006/relationships/image" Target="../media/image4.png"/><Relationship Id="rId10" Type="http://schemas.openxmlformats.org/officeDocument/2006/relationships/image" Target="../media/image20.png"/><Relationship Id="rId4" Type="http://schemas.openxmlformats.org/officeDocument/2006/relationships/image" Target="../media/image30.jp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12.PNG"/><Relationship Id="rId9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3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34.jpeg"/><Relationship Id="rId5" Type="http://schemas.openxmlformats.org/officeDocument/2006/relationships/image" Target="../media/image4.png"/><Relationship Id="rId10" Type="http://schemas.openxmlformats.org/officeDocument/2006/relationships/image" Target="../media/image20.png"/><Relationship Id="rId4" Type="http://schemas.openxmlformats.org/officeDocument/2006/relationships/image" Target="../media/image30.jpg"/><Relationship Id="rId9" Type="http://schemas.openxmlformats.org/officeDocument/2006/relationships/image" Target="../media/image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3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35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34.jpeg"/><Relationship Id="rId5" Type="http://schemas.openxmlformats.org/officeDocument/2006/relationships/image" Target="../media/image4.png"/><Relationship Id="rId10" Type="http://schemas.openxmlformats.org/officeDocument/2006/relationships/image" Target="../media/image20.png"/><Relationship Id="rId4" Type="http://schemas.openxmlformats.org/officeDocument/2006/relationships/image" Target="../media/image30.jpg"/><Relationship Id="rId9" Type="http://schemas.openxmlformats.org/officeDocument/2006/relationships/image" Target="../media/image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39.png"/><Relationship Id="rId4" Type="http://schemas.openxmlformats.org/officeDocument/2006/relationships/image" Target="../media/image38.JPG"/><Relationship Id="rId9" Type="http://schemas.openxmlformats.org/officeDocument/2006/relationships/image" Target="../media/image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39.png"/><Relationship Id="rId4" Type="http://schemas.openxmlformats.org/officeDocument/2006/relationships/image" Target="../media/image38.JPG"/><Relationship Id="rId9" Type="http://schemas.openxmlformats.org/officeDocument/2006/relationships/image" Target="../media/image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39.png"/><Relationship Id="rId4" Type="http://schemas.openxmlformats.org/officeDocument/2006/relationships/image" Target="../media/image38.JPG"/><Relationship Id="rId9" Type="http://schemas.openxmlformats.org/officeDocument/2006/relationships/image" Target="../media/image9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40.jpeg"/><Relationship Id="rId5" Type="http://schemas.openxmlformats.org/officeDocument/2006/relationships/image" Target="../media/image4.png"/><Relationship Id="rId10" Type="http://schemas.openxmlformats.org/officeDocument/2006/relationships/image" Target="../media/image39.png"/><Relationship Id="rId4" Type="http://schemas.openxmlformats.org/officeDocument/2006/relationships/image" Target="../media/image38.JPG"/><Relationship Id="rId9" Type="http://schemas.openxmlformats.org/officeDocument/2006/relationships/image" Target="../media/image9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4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40.jpeg"/><Relationship Id="rId5" Type="http://schemas.openxmlformats.org/officeDocument/2006/relationships/image" Target="../media/image4.png"/><Relationship Id="rId10" Type="http://schemas.openxmlformats.org/officeDocument/2006/relationships/image" Target="../media/image39.png"/><Relationship Id="rId4" Type="http://schemas.openxmlformats.org/officeDocument/2006/relationships/image" Target="../media/image38.JPG"/><Relationship Id="rId9" Type="http://schemas.openxmlformats.org/officeDocument/2006/relationships/image" Target="../media/image9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2.jpe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4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40.jpeg"/><Relationship Id="rId5" Type="http://schemas.openxmlformats.org/officeDocument/2006/relationships/image" Target="../media/image4.png"/><Relationship Id="rId10" Type="http://schemas.openxmlformats.org/officeDocument/2006/relationships/image" Target="../media/image39.png"/><Relationship Id="rId4" Type="http://schemas.openxmlformats.org/officeDocument/2006/relationships/image" Target="../media/image38.JP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14.jpg"/><Relationship Id="rId9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11" Type="http://schemas.openxmlformats.org/officeDocument/2006/relationships/image" Target="../media/image39.png"/><Relationship Id="rId5" Type="http://schemas.openxmlformats.org/officeDocument/2006/relationships/image" Target="../media/image44.JPG"/><Relationship Id="rId10" Type="http://schemas.openxmlformats.org/officeDocument/2006/relationships/image" Target="../media/image9.png"/><Relationship Id="rId4" Type="http://schemas.openxmlformats.org/officeDocument/2006/relationships/image" Target="../media/image43.jpg"/><Relationship Id="rId9" Type="http://schemas.openxmlformats.org/officeDocument/2006/relationships/image" Target="../media/image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6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39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6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39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39.png"/><Relationship Id="rId4" Type="http://schemas.openxmlformats.org/officeDocument/2006/relationships/image" Target="../media/image44.JPG"/><Relationship Id="rId9" Type="http://schemas.openxmlformats.org/officeDocument/2006/relationships/image" Target="../media/image9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47.jpeg"/><Relationship Id="rId5" Type="http://schemas.openxmlformats.org/officeDocument/2006/relationships/image" Target="../media/image4.png"/><Relationship Id="rId10" Type="http://schemas.openxmlformats.org/officeDocument/2006/relationships/image" Target="../media/image39.png"/><Relationship Id="rId4" Type="http://schemas.openxmlformats.org/officeDocument/2006/relationships/image" Target="../media/image44.JPG"/><Relationship Id="rId9" Type="http://schemas.openxmlformats.org/officeDocument/2006/relationships/image" Target="../media/image9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48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47.jpeg"/><Relationship Id="rId5" Type="http://schemas.openxmlformats.org/officeDocument/2006/relationships/image" Target="../media/image4.png"/><Relationship Id="rId10" Type="http://schemas.openxmlformats.org/officeDocument/2006/relationships/image" Target="../media/image39.png"/><Relationship Id="rId4" Type="http://schemas.openxmlformats.org/officeDocument/2006/relationships/image" Target="../media/image44.JPG"/><Relationship Id="rId9" Type="http://schemas.openxmlformats.org/officeDocument/2006/relationships/image" Target="../media/image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50.png"/><Relationship Id="rId4" Type="http://schemas.openxmlformats.org/officeDocument/2006/relationships/image" Target="../media/image51.JPG"/><Relationship Id="rId9" Type="http://schemas.openxmlformats.org/officeDocument/2006/relationships/image" Target="../media/image9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50.png"/><Relationship Id="rId4" Type="http://schemas.openxmlformats.org/officeDocument/2006/relationships/image" Target="../media/image51.JP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15.jpg"/><Relationship Id="rId9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50.png"/><Relationship Id="rId4" Type="http://schemas.openxmlformats.org/officeDocument/2006/relationships/image" Target="../media/image51.JPG"/><Relationship Id="rId9" Type="http://schemas.openxmlformats.org/officeDocument/2006/relationships/image" Target="../media/image9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50.png"/><Relationship Id="rId4" Type="http://schemas.openxmlformats.org/officeDocument/2006/relationships/image" Target="../media/image51.JPG"/><Relationship Id="rId9" Type="http://schemas.openxmlformats.org/officeDocument/2006/relationships/image" Target="../media/image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50.png"/><Relationship Id="rId4" Type="http://schemas.openxmlformats.org/officeDocument/2006/relationships/image" Target="../media/image51.JPG"/><Relationship Id="rId9" Type="http://schemas.openxmlformats.org/officeDocument/2006/relationships/image" Target="../media/image9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11" Type="http://schemas.openxmlformats.org/officeDocument/2006/relationships/image" Target="../media/image53.jpg"/><Relationship Id="rId5" Type="http://schemas.openxmlformats.org/officeDocument/2006/relationships/image" Target="../media/image4.png"/><Relationship Id="rId10" Type="http://schemas.openxmlformats.org/officeDocument/2006/relationships/image" Target="../media/image50.png"/><Relationship Id="rId4" Type="http://schemas.openxmlformats.org/officeDocument/2006/relationships/image" Target="../media/image51.JPG"/><Relationship Id="rId9" Type="http://schemas.openxmlformats.org/officeDocument/2006/relationships/image" Target="../media/image9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40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11" Type="http://schemas.openxmlformats.org/officeDocument/2006/relationships/image" Target="../media/image53.jpg"/><Relationship Id="rId5" Type="http://schemas.openxmlformats.org/officeDocument/2006/relationships/image" Target="../media/image4.png"/><Relationship Id="rId10" Type="http://schemas.openxmlformats.org/officeDocument/2006/relationships/image" Target="../media/image50.png"/><Relationship Id="rId4" Type="http://schemas.openxmlformats.org/officeDocument/2006/relationships/image" Target="../media/image51.JPG"/><Relationship Id="rId9" Type="http://schemas.openxmlformats.org/officeDocument/2006/relationships/image" Target="../media/image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55.png"/><Relationship Id="rId4" Type="http://schemas.openxmlformats.org/officeDocument/2006/relationships/image" Target="../media/image56.JPG"/><Relationship Id="rId9" Type="http://schemas.openxmlformats.org/officeDocument/2006/relationships/image" Target="../media/image9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55.png"/><Relationship Id="rId4" Type="http://schemas.openxmlformats.org/officeDocument/2006/relationships/image" Target="../media/image56.JPG"/><Relationship Id="rId9" Type="http://schemas.openxmlformats.org/officeDocument/2006/relationships/image" Target="../media/image9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55.png"/><Relationship Id="rId4" Type="http://schemas.openxmlformats.org/officeDocument/2006/relationships/image" Target="../media/image56.JP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16.jpg"/><Relationship Id="rId9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11" Type="http://schemas.openxmlformats.org/officeDocument/2006/relationships/image" Target="../media/image42.jpeg"/><Relationship Id="rId5" Type="http://schemas.openxmlformats.org/officeDocument/2006/relationships/image" Target="../media/image5.png"/><Relationship Id="rId10" Type="http://schemas.openxmlformats.org/officeDocument/2006/relationships/image" Target="../media/image55.png"/><Relationship Id="rId4" Type="http://schemas.openxmlformats.org/officeDocument/2006/relationships/image" Target="../media/image56.JPG"/><Relationship Id="rId9" Type="http://schemas.openxmlformats.org/officeDocument/2006/relationships/image" Target="../media/image9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55.png"/><Relationship Id="rId4" Type="http://schemas.openxmlformats.org/officeDocument/2006/relationships/image" Target="../media/image57.jpg"/><Relationship Id="rId9" Type="http://schemas.openxmlformats.org/officeDocument/2006/relationships/image" Target="../media/image9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11" Type="http://schemas.openxmlformats.org/officeDocument/2006/relationships/image" Target="../media/image42.jpeg"/><Relationship Id="rId5" Type="http://schemas.openxmlformats.org/officeDocument/2006/relationships/image" Target="../media/image5.png"/><Relationship Id="rId10" Type="http://schemas.openxmlformats.org/officeDocument/2006/relationships/image" Target="../media/image55.png"/><Relationship Id="rId4" Type="http://schemas.openxmlformats.org/officeDocument/2006/relationships/image" Target="../media/image57.jpg"/><Relationship Id="rId9" Type="http://schemas.openxmlformats.org/officeDocument/2006/relationships/image" Target="../media/image9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55.png"/><Relationship Id="rId4" Type="http://schemas.openxmlformats.org/officeDocument/2006/relationships/image" Target="../media/image56.JPG"/><Relationship Id="rId9" Type="http://schemas.openxmlformats.org/officeDocument/2006/relationships/image" Target="../media/image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55.png"/><Relationship Id="rId4" Type="http://schemas.openxmlformats.org/officeDocument/2006/relationships/image" Target="../media/image56.JPG"/><Relationship Id="rId9" Type="http://schemas.openxmlformats.org/officeDocument/2006/relationships/image" Target="../media/image9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11" Type="http://schemas.openxmlformats.org/officeDocument/2006/relationships/image" Target="../media/image41.jpeg"/><Relationship Id="rId5" Type="http://schemas.openxmlformats.org/officeDocument/2006/relationships/image" Target="../media/image5.png"/><Relationship Id="rId10" Type="http://schemas.openxmlformats.org/officeDocument/2006/relationships/image" Target="../media/image55.png"/><Relationship Id="rId4" Type="http://schemas.openxmlformats.org/officeDocument/2006/relationships/image" Target="../media/image56.JPG"/><Relationship Id="rId9" Type="http://schemas.openxmlformats.org/officeDocument/2006/relationships/image" Target="../media/image9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55.png"/><Relationship Id="rId4" Type="http://schemas.openxmlformats.org/officeDocument/2006/relationships/image" Target="../media/image56.JPG"/><Relationship Id="rId9" Type="http://schemas.openxmlformats.org/officeDocument/2006/relationships/image" Target="../media/image9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60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11" Type="http://schemas.openxmlformats.org/officeDocument/2006/relationships/image" Target="../media/image40.jpeg"/><Relationship Id="rId5" Type="http://schemas.openxmlformats.org/officeDocument/2006/relationships/image" Target="../media/image5.png"/><Relationship Id="rId10" Type="http://schemas.openxmlformats.org/officeDocument/2006/relationships/image" Target="../media/image55.png"/><Relationship Id="rId4" Type="http://schemas.openxmlformats.org/officeDocument/2006/relationships/image" Target="../media/image56.JP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55.png"/><Relationship Id="rId4" Type="http://schemas.openxmlformats.org/officeDocument/2006/relationships/image" Target="../media/image56.JPG"/><Relationship Id="rId9" Type="http://schemas.openxmlformats.org/officeDocument/2006/relationships/image" Target="../media/image9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microsoft.com/office/2007/relationships/hdphoto" Target="../media/hdphoto1.wdp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11" Type="http://schemas.openxmlformats.org/officeDocument/2006/relationships/image" Target="../media/image62.png"/><Relationship Id="rId5" Type="http://schemas.openxmlformats.org/officeDocument/2006/relationships/image" Target="../media/image5.png"/><Relationship Id="rId10" Type="http://schemas.openxmlformats.org/officeDocument/2006/relationships/image" Target="../media/image55.png"/><Relationship Id="rId4" Type="http://schemas.openxmlformats.org/officeDocument/2006/relationships/image" Target="../media/image56.JPG"/><Relationship Id="rId9" Type="http://schemas.openxmlformats.org/officeDocument/2006/relationships/image" Target="../media/image9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4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3.png"/><Relationship Id="rId5" Type="http://schemas.openxmlformats.org/officeDocument/2006/relationships/image" Target="../media/image4.png"/><Relationship Id="rId10" Type="http://schemas.openxmlformats.org/officeDocument/2006/relationships/image" Target="../media/image63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4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3.png"/><Relationship Id="rId5" Type="http://schemas.openxmlformats.org/officeDocument/2006/relationships/image" Target="../media/image4.png"/><Relationship Id="rId10" Type="http://schemas.openxmlformats.org/officeDocument/2006/relationships/image" Target="../media/image63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6.JP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6.JP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6.JP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63.png"/><Relationship Id="rId4" Type="http://schemas.openxmlformats.org/officeDocument/2006/relationships/image" Target="../media/image67.JPG"/><Relationship Id="rId9" Type="http://schemas.openxmlformats.org/officeDocument/2006/relationships/image" Target="../media/image9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33.jpeg"/><Relationship Id="rId5" Type="http://schemas.openxmlformats.org/officeDocument/2006/relationships/image" Target="../media/image4.png"/><Relationship Id="rId10" Type="http://schemas.openxmlformats.org/officeDocument/2006/relationships/image" Target="../media/image63.png"/><Relationship Id="rId4" Type="http://schemas.openxmlformats.org/officeDocument/2006/relationships/image" Target="../media/image67.JPG"/><Relationship Id="rId9" Type="http://schemas.openxmlformats.org/officeDocument/2006/relationships/image" Target="../media/image9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5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33.jpeg"/><Relationship Id="rId5" Type="http://schemas.openxmlformats.org/officeDocument/2006/relationships/image" Target="../media/image4.png"/><Relationship Id="rId10" Type="http://schemas.openxmlformats.org/officeDocument/2006/relationships/image" Target="../media/image63.png"/><Relationship Id="rId4" Type="http://schemas.openxmlformats.org/officeDocument/2006/relationships/image" Target="../media/image67.JPG"/><Relationship Id="rId9" Type="http://schemas.openxmlformats.org/officeDocument/2006/relationships/image" Target="../media/image9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69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33.jpeg"/><Relationship Id="rId5" Type="http://schemas.openxmlformats.org/officeDocument/2006/relationships/image" Target="../media/image4.png"/><Relationship Id="rId10" Type="http://schemas.openxmlformats.org/officeDocument/2006/relationships/image" Target="../media/image63.png"/><Relationship Id="rId4" Type="http://schemas.openxmlformats.org/officeDocument/2006/relationships/image" Target="../media/image67.JPG"/><Relationship Id="rId9" Type="http://schemas.openxmlformats.org/officeDocument/2006/relationships/image" Target="../media/image9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70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69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33.jpeg"/><Relationship Id="rId5" Type="http://schemas.openxmlformats.org/officeDocument/2006/relationships/image" Target="../media/image4.png"/><Relationship Id="rId10" Type="http://schemas.openxmlformats.org/officeDocument/2006/relationships/image" Target="../media/image63.png"/><Relationship Id="rId4" Type="http://schemas.openxmlformats.org/officeDocument/2006/relationships/image" Target="../media/image67.JPG"/><Relationship Id="rId9" Type="http://schemas.openxmlformats.org/officeDocument/2006/relationships/image" Target="../media/image9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6.JP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70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69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33.jpeg"/><Relationship Id="rId5" Type="http://schemas.openxmlformats.org/officeDocument/2006/relationships/image" Target="../media/image4.png"/><Relationship Id="rId10" Type="http://schemas.openxmlformats.org/officeDocument/2006/relationships/image" Target="../media/image63.png"/><Relationship Id="rId4" Type="http://schemas.openxmlformats.org/officeDocument/2006/relationships/image" Target="../media/image71.JPG"/><Relationship Id="rId9" Type="http://schemas.openxmlformats.org/officeDocument/2006/relationships/image" Target="../media/image9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69.jpeg"/><Relationship Id="rId3" Type="http://schemas.openxmlformats.org/officeDocument/2006/relationships/image" Target="../media/image71.JPG"/><Relationship Id="rId7" Type="http://schemas.openxmlformats.org/officeDocument/2006/relationships/image" Target="../media/image6.png"/><Relationship Id="rId12" Type="http://schemas.openxmlformats.org/officeDocument/2006/relationships/image" Target="../media/image33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72.jpeg"/><Relationship Id="rId5" Type="http://schemas.openxmlformats.org/officeDocument/2006/relationships/image" Target="../media/image4.png"/><Relationship Id="rId10" Type="http://schemas.openxmlformats.org/officeDocument/2006/relationships/image" Target="../media/image63.png"/><Relationship Id="rId4" Type="http://schemas.openxmlformats.org/officeDocument/2006/relationships/image" Target="../media/image2.png"/><Relationship Id="rId9" Type="http://schemas.openxmlformats.org/officeDocument/2006/relationships/image" Target="../media/image9.png"/><Relationship Id="rId14" Type="http://schemas.openxmlformats.org/officeDocument/2006/relationships/image" Target="../media/image7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048" y="0"/>
            <a:ext cx="7795952" cy="6858000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1" y="5521325"/>
            <a:ext cx="5988050" cy="1336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5993477" y="-2"/>
            <a:ext cx="0" cy="6858002"/>
          </a:xfrm>
          <a:prstGeom prst="line">
            <a:avLst/>
          </a:prstGeom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6307" y="1054969"/>
            <a:ext cx="5970889" cy="4466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"/>
          <p:cNvSpPr txBox="1">
            <a:spLocks noChangeArrowheads="1"/>
          </p:cNvSpPr>
          <p:nvPr/>
        </p:nvSpPr>
        <p:spPr bwMode="auto">
          <a:xfrm>
            <a:off x="0" y="3013500"/>
            <a:ext cx="599347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en-US" altLang="en-US" sz="2400" dirty="0" smtClean="0"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UNIVERSITY OF MARYLAND </a:t>
            </a:r>
            <a:r>
              <a:rPr lang="en-US" alt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en-US" altLang="en-US" sz="2400" dirty="0" smtClean="0"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BALTIMORE</a:t>
            </a:r>
            <a:br>
              <a:rPr lang="en-US" altLang="en-US" sz="2400" dirty="0" smtClean="0"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altLang="en-US" sz="2400" dirty="0" smtClean="0"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HEALTH SCIENCES FACILITY III</a:t>
            </a:r>
            <a:endParaRPr lang="en-US" altLang="en-US" sz="2400" dirty="0" smtClean="0">
              <a:latin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05000" y="3782943"/>
            <a:ext cx="4088477" cy="280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US" sz="1200" dirty="0" smtClean="0">
                <a:solidFill>
                  <a:srgbClr val="5B9BD5"/>
                </a:solidFill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SCHEMATIC DESIGN 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025225"/>
            <a:ext cx="599347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KENNETH M. MOORE</a:t>
            </a:r>
            <a:br>
              <a:rPr lang="en-US" sz="1400" dirty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LIGHTING / 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ELECTRICAL</a:t>
            </a:r>
            <a:br>
              <a:rPr lang="en-US" sz="10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</a:b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THESIS ADVISOR 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│ SHAWN GOOD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 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"/>
            <a:ext cx="5977197" cy="1054699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03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/>
          <p:cNvSpPr/>
          <p:nvPr/>
        </p:nvSpPr>
        <p:spPr>
          <a:xfrm>
            <a:off x="4628084" y="-5556"/>
            <a:ext cx="7563915" cy="8693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1111"/>
            <a:ext cx="4628084" cy="1065808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sp>
        <p:nvSpPr>
          <p:cNvPr id="10" name="Rectangle 9"/>
          <p:cNvSpPr/>
          <p:nvPr/>
        </p:nvSpPr>
        <p:spPr>
          <a:xfrm>
            <a:off x="0" y="5521325"/>
            <a:ext cx="12188219" cy="1336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26881"/>
            <a:ext cx="463187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PROJECT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631869" y="5532437"/>
            <a:ext cx="7560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THEME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-1" y="1054698"/>
            <a:ext cx="4635655" cy="44831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886870" y="495669"/>
            <a:ext cx="2858127" cy="369524"/>
            <a:chOff x="886870" y="495669"/>
            <a:chExt cx="2858127" cy="369524"/>
          </a:xfrm>
        </p:grpSpPr>
        <p:grpSp>
          <p:nvGrpSpPr>
            <p:cNvPr id="54" name="Group 53"/>
            <p:cNvGrpSpPr/>
            <p:nvPr/>
          </p:nvGrpSpPr>
          <p:grpSpPr>
            <a:xfrm>
              <a:off x="886870" y="498449"/>
              <a:ext cx="347031" cy="342122"/>
              <a:chOff x="0" y="0"/>
              <a:chExt cx="1828800" cy="1819469"/>
            </a:xfrm>
          </p:grpSpPr>
          <p:sp>
            <p:nvSpPr>
              <p:cNvPr id="61" name="Donut 60"/>
              <p:cNvSpPr/>
              <p:nvPr/>
            </p:nvSpPr>
            <p:spPr>
              <a:xfrm>
                <a:off x="0" y="0"/>
                <a:ext cx="1828800" cy="1819469"/>
              </a:xfrm>
              <a:prstGeom prst="donut">
                <a:avLst>
                  <a:gd name="adj" fmla="val 8429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62" name="Teardrop 61"/>
              <p:cNvSpPr/>
              <p:nvPr/>
            </p:nvSpPr>
            <p:spPr>
              <a:xfrm rot="8057985">
                <a:off x="505792" y="351728"/>
                <a:ext cx="810627" cy="810541"/>
              </a:xfrm>
              <a:prstGeom prst="teardrop">
                <a:avLst>
                  <a:gd name="adj" fmla="val 147713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732452" y="592909"/>
                <a:ext cx="367787" cy="36347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82740" y="499968"/>
              <a:ext cx="343741" cy="365225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64224" y="498929"/>
              <a:ext cx="343741" cy="365225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45708" y="498449"/>
              <a:ext cx="343741" cy="359854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27192" y="498929"/>
              <a:ext cx="343741" cy="365225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01256" y="499968"/>
              <a:ext cx="343741" cy="365225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08267" y="495669"/>
              <a:ext cx="343741" cy="365225"/>
            </a:xfrm>
            <a:prstGeom prst="rect">
              <a:avLst/>
            </a:prstGeom>
          </p:spPr>
        </p:pic>
      </p:grpSp>
      <p:sp>
        <p:nvSpPr>
          <p:cNvPr id="24" name="Rectangle 23"/>
          <p:cNvSpPr/>
          <p:nvPr/>
        </p:nvSpPr>
        <p:spPr>
          <a:xfrm>
            <a:off x="4628083" y="865193"/>
            <a:ext cx="7563917" cy="46672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Content Placeholder 3"/>
          <p:cNvPicPr>
            <a:picLocks noGrp="1" noChangeAspect="1"/>
          </p:cNvPicPr>
          <p:nvPr>
            <p:ph sz="quarter" idx="4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086" y="858191"/>
            <a:ext cx="7563914" cy="4674245"/>
          </a:xfrm>
          <a:noFill/>
        </p:spPr>
      </p:pic>
      <p:sp>
        <p:nvSpPr>
          <p:cNvPr id="21" name="Text Placeholder 2"/>
          <p:cNvSpPr txBox="1">
            <a:spLocks/>
          </p:cNvSpPr>
          <p:nvPr/>
        </p:nvSpPr>
        <p:spPr>
          <a:xfrm>
            <a:off x="4635655" y="0"/>
            <a:ext cx="7556345" cy="863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BIOLUMINESCENCE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01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100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4233066" cy="6863555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6338" y="0"/>
            <a:ext cx="4195664" cy="6863555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pic>
        <p:nvPicPr>
          <p:cNvPr id="5" name="Content Placeholder 4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065" y="0"/>
            <a:ext cx="3763272" cy="6858000"/>
          </a:xfrm>
        </p:spPr>
      </p:pic>
      <p:sp>
        <p:nvSpPr>
          <p:cNvPr id="2" name="Frame 1"/>
          <p:cNvSpPr/>
          <p:nvPr/>
        </p:nvSpPr>
        <p:spPr>
          <a:xfrm>
            <a:off x="4560277" y="4736122"/>
            <a:ext cx="3094892" cy="1793631"/>
          </a:xfrm>
          <a:prstGeom prst="frame">
            <a:avLst>
              <a:gd name="adj1" fmla="val 26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Frame 10"/>
          <p:cNvSpPr/>
          <p:nvPr/>
        </p:nvSpPr>
        <p:spPr>
          <a:xfrm>
            <a:off x="4567255" y="2496124"/>
            <a:ext cx="3094892" cy="1793631"/>
          </a:xfrm>
          <a:prstGeom prst="frame">
            <a:avLst>
              <a:gd name="adj1" fmla="val 26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ame 11"/>
          <p:cNvSpPr/>
          <p:nvPr/>
        </p:nvSpPr>
        <p:spPr>
          <a:xfrm>
            <a:off x="4567255" y="280465"/>
            <a:ext cx="3094892" cy="1793631"/>
          </a:xfrm>
          <a:prstGeom prst="frame">
            <a:avLst>
              <a:gd name="adj1" fmla="val 26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67255" y="280465"/>
            <a:ext cx="3087914" cy="1803207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439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1111"/>
            <a:ext cx="4628084" cy="1065808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08"/>
          <a:stretch/>
        </p:blipFill>
        <p:spPr>
          <a:xfrm>
            <a:off x="4639441" y="865193"/>
            <a:ext cx="7548778" cy="4678357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4628084" y="-5556"/>
            <a:ext cx="7563915" cy="8693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631872" y="1"/>
            <a:ext cx="0" cy="6852443"/>
          </a:xfrm>
          <a:prstGeom prst="line">
            <a:avLst/>
          </a:prstGeom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"/>
          <p:cNvSpPr txBox="1">
            <a:spLocks/>
          </p:cNvSpPr>
          <p:nvPr/>
        </p:nvSpPr>
        <p:spPr>
          <a:xfrm>
            <a:off x="4635657" y="0"/>
            <a:ext cx="7556343" cy="863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DESIGN </a:t>
            </a:r>
            <a:r>
              <a:rPr lang="en-US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SOLUTION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886870" y="498449"/>
            <a:ext cx="2858127" cy="368512"/>
            <a:chOff x="886870" y="498449"/>
            <a:chExt cx="2858127" cy="368512"/>
          </a:xfrm>
        </p:grpSpPr>
        <p:grpSp>
          <p:nvGrpSpPr>
            <p:cNvPr id="26" name="Group 25"/>
            <p:cNvGrpSpPr/>
            <p:nvPr/>
          </p:nvGrpSpPr>
          <p:grpSpPr>
            <a:xfrm>
              <a:off x="886870" y="498449"/>
              <a:ext cx="347031" cy="342122"/>
              <a:chOff x="0" y="0"/>
              <a:chExt cx="1828800" cy="1819469"/>
            </a:xfrm>
          </p:grpSpPr>
          <p:sp>
            <p:nvSpPr>
              <p:cNvPr id="33" name="Donut 32"/>
              <p:cNvSpPr/>
              <p:nvPr/>
            </p:nvSpPr>
            <p:spPr>
              <a:xfrm>
                <a:off x="0" y="0"/>
                <a:ext cx="1828800" cy="1819469"/>
              </a:xfrm>
              <a:prstGeom prst="donut">
                <a:avLst>
                  <a:gd name="adj" fmla="val 8429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4" name="Teardrop 33"/>
              <p:cNvSpPr/>
              <p:nvPr/>
            </p:nvSpPr>
            <p:spPr>
              <a:xfrm rot="8057985">
                <a:off x="505792" y="351728"/>
                <a:ext cx="810627" cy="810541"/>
              </a:xfrm>
              <a:prstGeom prst="teardrop">
                <a:avLst>
                  <a:gd name="adj" fmla="val 147713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732452" y="592909"/>
                <a:ext cx="367787" cy="36347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82740" y="499968"/>
              <a:ext cx="343741" cy="365225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64224" y="498929"/>
              <a:ext cx="343741" cy="365225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45708" y="498449"/>
              <a:ext cx="343741" cy="359854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27192" y="498929"/>
              <a:ext cx="343741" cy="365225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09085" y="498449"/>
              <a:ext cx="346426" cy="368077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398162" y="498449"/>
              <a:ext cx="346835" cy="368512"/>
            </a:xfrm>
            <a:prstGeom prst="rect">
              <a:avLst/>
            </a:prstGeom>
          </p:spPr>
        </p:pic>
      </p:grpSp>
      <p:cxnSp>
        <p:nvCxnSpPr>
          <p:cNvPr id="63" name="Straight Connector 62"/>
          <p:cNvCxnSpPr/>
          <p:nvPr/>
        </p:nvCxnSpPr>
        <p:spPr>
          <a:xfrm flipH="1" flipV="1">
            <a:off x="8809911" y="5386733"/>
            <a:ext cx="1297" cy="140148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101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101</a:t>
            </a:fld>
            <a:endParaRPr lang="en-US"/>
          </a:p>
        </p:txBody>
      </p:sp>
      <p:sp>
        <p:nvSpPr>
          <p:cNvPr id="36" name="Isosceles Triangle 35"/>
          <p:cNvSpPr/>
          <p:nvPr/>
        </p:nvSpPr>
        <p:spPr>
          <a:xfrm>
            <a:off x="11468100" y="1183142"/>
            <a:ext cx="533399" cy="478849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11567134" y="1292659"/>
            <a:ext cx="790575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7073540" y="3912176"/>
            <a:ext cx="1337902" cy="959193"/>
            <a:chOff x="7750482" y="2113097"/>
            <a:chExt cx="1245039" cy="853732"/>
          </a:xfrm>
        </p:grpSpPr>
        <p:cxnSp>
          <p:nvCxnSpPr>
            <p:cNvPr id="52" name="Straight Connector 51"/>
            <p:cNvCxnSpPr/>
            <p:nvPr/>
          </p:nvCxnSpPr>
          <p:spPr>
            <a:xfrm flipH="1" flipV="1">
              <a:off x="7753067" y="2174189"/>
              <a:ext cx="36182" cy="785920"/>
            </a:xfrm>
            <a:prstGeom prst="line">
              <a:avLst/>
            </a:prstGeom>
            <a:ln>
              <a:solidFill>
                <a:schemeClr val="accent4">
                  <a:lumMod val="40000"/>
                  <a:lumOff val="60000"/>
                </a:schemeClr>
              </a:solidFill>
            </a:ln>
            <a:effectLst>
              <a:glow rad="101600">
                <a:schemeClr val="accent4">
                  <a:lumMod val="40000"/>
                  <a:lumOff val="60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 flipV="1">
              <a:off x="8956753" y="2113097"/>
              <a:ext cx="38768" cy="803563"/>
            </a:xfrm>
            <a:prstGeom prst="line">
              <a:avLst/>
            </a:prstGeom>
            <a:ln>
              <a:solidFill>
                <a:schemeClr val="accent4">
                  <a:lumMod val="40000"/>
                  <a:lumOff val="60000"/>
                </a:schemeClr>
              </a:solidFill>
            </a:ln>
            <a:effectLst>
              <a:glow rad="101600">
                <a:schemeClr val="accent4">
                  <a:lumMod val="40000"/>
                  <a:lumOff val="60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H="1">
              <a:off x="7789250" y="2919688"/>
              <a:ext cx="1206271" cy="47141"/>
            </a:xfrm>
            <a:prstGeom prst="line">
              <a:avLst/>
            </a:prstGeom>
            <a:ln>
              <a:solidFill>
                <a:schemeClr val="accent4">
                  <a:lumMod val="40000"/>
                  <a:lumOff val="60000"/>
                </a:schemeClr>
              </a:solidFill>
            </a:ln>
            <a:effectLst>
              <a:glow rad="101600">
                <a:schemeClr val="accent4">
                  <a:lumMod val="40000"/>
                  <a:lumOff val="60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H="1">
              <a:off x="7750482" y="2120328"/>
              <a:ext cx="1206271" cy="47141"/>
            </a:xfrm>
            <a:prstGeom prst="line">
              <a:avLst/>
            </a:prstGeom>
            <a:ln>
              <a:solidFill>
                <a:schemeClr val="accent4">
                  <a:lumMod val="40000"/>
                  <a:lumOff val="60000"/>
                </a:schemeClr>
              </a:solidFill>
            </a:ln>
            <a:effectLst>
              <a:glow rad="101600">
                <a:schemeClr val="accent4">
                  <a:lumMod val="40000"/>
                  <a:lumOff val="60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2" name="Straight Connector 61"/>
          <p:cNvCxnSpPr/>
          <p:nvPr/>
        </p:nvCxnSpPr>
        <p:spPr>
          <a:xfrm flipH="1" flipV="1">
            <a:off x="8448505" y="5386733"/>
            <a:ext cx="1297" cy="140148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101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oup 55"/>
          <p:cNvGrpSpPr/>
          <p:nvPr/>
        </p:nvGrpSpPr>
        <p:grpSpPr>
          <a:xfrm>
            <a:off x="7031880" y="2715717"/>
            <a:ext cx="1291238" cy="959193"/>
            <a:chOff x="7750482" y="2113097"/>
            <a:chExt cx="1245039" cy="853732"/>
          </a:xfrm>
        </p:grpSpPr>
        <p:cxnSp>
          <p:nvCxnSpPr>
            <p:cNvPr id="57" name="Straight Connector 56"/>
            <p:cNvCxnSpPr/>
            <p:nvPr/>
          </p:nvCxnSpPr>
          <p:spPr>
            <a:xfrm flipH="1" flipV="1">
              <a:off x="7753067" y="2174189"/>
              <a:ext cx="36182" cy="785920"/>
            </a:xfrm>
            <a:prstGeom prst="line">
              <a:avLst/>
            </a:prstGeom>
            <a:ln>
              <a:solidFill>
                <a:schemeClr val="accent4">
                  <a:lumMod val="40000"/>
                  <a:lumOff val="60000"/>
                </a:schemeClr>
              </a:solidFill>
            </a:ln>
            <a:effectLst>
              <a:glow rad="101600">
                <a:schemeClr val="accent4">
                  <a:lumMod val="40000"/>
                  <a:lumOff val="60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H="1" flipV="1">
              <a:off x="8956753" y="2113097"/>
              <a:ext cx="38768" cy="803563"/>
            </a:xfrm>
            <a:prstGeom prst="line">
              <a:avLst/>
            </a:prstGeom>
            <a:ln>
              <a:solidFill>
                <a:schemeClr val="accent4">
                  <a:lumMod val="40000"/>
                  <a:lumOff val="60000"/>
                </a:schemeClr>
              </a:solidFill>
            </a:ln>
            <a:effectLst>
              <a:glow rad="101600">
                <a:schemeClr val="accent4">
                  <a:lumMod val="40000"/>
                  <a:lumOff val="60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H="1">
              <a:off x="7789250" y="2919688"/>
              <a:ext cx="1206271" cy="47141"/>
            </a:xfrm>
            <a:prstGeom prst="line">
              <a:avLst/>
            </a:prstGeom>
            <a:ln>
              <a:solidFill>
                <a:schemeClr val="accent4">
                  <a:lumMod val="40000"/>
                  <a:lumOff val="60000"/>
                </a:schemeClr>
              </a:solidFill>
            </a:ln>
            <a:effectLst>
              <a:glow rad="101600">
                <a:schemeClr val="accent4">
                  <a:lumMod val="40000"/>
                  <a:lumOff val="60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H="1">
              <a:off x="7750482" y="2120328"/>
              <a:ext cx="1206271" cy="47141"/>
            </a:xfrm>
            <a:prstGeom prst="line">
              <a:avLst/>
            </a:prstGeom>
            <a:ln>
              <a:solidFill>
                <a:schemeClr val="accent4">
                  <a:lumMod val="40000"/>
                  <a:lumOff val="60000"/>
                </a:schemeClr>
              </a:solidFill>
            </a:ln>
            <a:effectLst>
              <a:glow rad="101600">
                <a:schemeClr val="accent4">
                  <a:lumMod val="40000"/>
                  <a:lumOff val="60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1" name="Straight Connector 60"/>
          <p:cNvCxnSpPr/>
          <p:nvPr/>
        </p:nvCxnSpPr>
        <p:spPr>
          <a:xfrm flipH="1" flipV="1">
            <a:off x="6727958" y="4410189"/>
            <a:ext cx="6616" cy="224737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101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H="1" flipV="1">
            <a:off x="9170628" y="2607412"/>
            <a:ext cx="153334" cy="294725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101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Oval 68"/>
          <p:cNvSpPr/>
          <p:nvPr/>
        </p:nvSpPr>
        <p:spPr>
          <a:xfrm>
            <a:off x="7929325" y="1519957"/>
            <a:ext cx="45719" cy="4571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8197170" y="1500891"/>
            <a:ext cx="45719" cy="4571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1" name="Straight Connector 70"/>
          <p:cNvCxnSpPr/>
          <p:nvPr/>
        </p:nvCxnSpPr>
        <p:spPr>
          <a:xfrm flipH="1" flipV="1">
            <a:off x="8672896" y="3080167"/>
            <a:ext cx="6616" cy="224737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101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 73"/>
          <p:cNvSpPr/>
          <p:nvPr/>
        </p:nvSpPr>
        <p:spPr>
          <a:xfrm rot="16039067">
            <a:off x="7790392" y="2884698"/>
            <a:ext cx="3159422" cy="2358986"/>
          </a:xfrm>
          <a:prstGeom prst="rect">
            <a:avLst/>
          </a:prstGeom>
          <a:gradFill flip="none" rotWithShape="1">
            <a:gsLst>
              <a:gs pos="68000">
                <a:schemeClr val="accent4">
                  <a:alpha val="0"/>
                  <a:lumMod val="30000"/>
                  <a:lumOff val="70000"/>
                </a:schemeClr>
              </a:gs>
              <a:gs pos="96000">
                <a:schemeClr val="accent4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0"/>
            <a:tileRect/>
          </a:gra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 rot="5232946">
            <a:off x="4685538" y="3187838"/>
            <a:ext cx="3050376" cy="1990675"/>
          </a:xfrm>
          <a:prstGeom prst="rect">
            <a:avLst/>
          </a:prstGeom>
          <a:gradFill flip="none" rotWithShape="1">
            <a:gsLst>
              <a:gs pos="68000">
                <a:schemeClr val="accent4">
                  <a:alpha val="0"/>
                  <a:lumMod val="30000"/>
                  <a:lumOff val="70000"/>
                </a:schemeClr>
              </a:gs>
              <a:gs pos="96000">
                <a:schemeClr val="accent4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0"/>
            <a:tileRect/>
          </a:gra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 rot="16039067">
            <a:off x="8701706" y="2836562"/>
            <a:ext cx="3159422" cy="2358986"/>
          </a:xfrm>
          <a:prstGeom prst="rect">
            <a:avLst/>
          </a:prstGeom>
          <a:gradFill flip="none" rotWithShape="1">
            <a:gsLst>
              <a:gs pos="68000">
                <a:schemeClr val="accent4">
                  <a:alpha val="0"/>
                  <a:lumMod val="30000"/>
                  <a:lumOff val="70000"/>
                </a:schemeClr>
              </a:gs>
              <a:gs pos="96000">
                <a:schemeClr val="accent4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0"/>
            <a:tileRect/>
          </a:gra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521325"/>
            <a:ext cx="12188219" cy="1336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631869" y="5532437"/>
            <a:ext cx="7560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PLAZA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26881"/>
            <a:ext cx="463187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EXTERIOR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7278975" y="1528502"/>
            <a:ext cx="103688" cy="10368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9652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8846705" y="1448143"/>
            <a:ext cx="103688" cy="10368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9652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 rot="10622547">
            <a:off x="6863928" y="1904423"/>
            <a:ext cx="1529257" cy="2183845"/>
          </a:xfrm>
          <a:prstGeom prst="rect">
            <a:avLst/>
          </a:prstGeom>
          <a:gradFill flip="none" rotWithShape="1">
            <a:gsLst>
              <a:gs pos="68000">
                <a:schemeClr val="accent4">
                  <a:alpha val="0"/>
                  <a:lumMod val="30000"/>
                  <a:lumOff val="70000"/>
                </a:schemeClr>
              </a:gs>
              <a:gs pos="96000">
                <a:schemeClr val="accent4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0"/>
            <a:tileRect/>
          </a:gra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 rot="10622547">
            <a:off x="6913430" y="3114765"/>
            <a:ext cx="1529257" cy="2183845"/>
          </a:xfrm>
          <a:prstGeom prst="rect">
            <a:avLst/>
          </a:prstGeom>
          <a:gradFill flip="none" rotWithShape="1">
            <a:gsLst>
              <a:gs pos="68000">
                <a:schemeClr val="accent4">
                  <a:alpha val="0"/>
                  <a:lumMod val="30000"/>
                  <a:lumOff val="70000"/>
                </a:schemeClr>
              </a:gs>
              <a:gs pos="96000">
                <a:schemeClr val="accent4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0"/>
            <a:tileRect/>
          </a:gra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 rot="10622547">
            <a:off x="6840009" y="743789"/>
            <a:ext cx="1529257" cy="2183845"/>
          </a:xfrm>
          <a:prstGeom prst="rect">
            <a:avLst/>
          </a:prstGeom>
          <a:gradFill flip="none" rotWithShape="1">
            <a:gsLst>
              <a:gs pos="68000">
                <a:schemeClr val="accent4">
                  <a:alpha val="0"/>
                  <a:lumMod val="30000"/>
                  <a:lumOff val="70000"/>
                </a:schemeClr>
              </a:gs>
              <a:gs pos="96000">
                <a:schemeClr val="accent4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0"/>
            <a:tileRect/>
          </a:gra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Text Placeholder 5"/>
          <p:cNvSpPr>
            <a:spLocks noGrp="1"/>
          </p:cNvSpPr>
          <p:nvPr>
            <p:ph type="body" idx="1"/>
          </p:nvPr>
        </p:nvSpPr>
        <p:spPr>
          <a:xfrm>
            <a:off x="705394" y="863748"/>
            <a:ext cx="3930263" cy="4663132"/>
          </a:xfrm>
        </p:spPr>
        <p:txBody>
          <a:bodyPr anchor="t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latin typeface="Tw Cen MT" panose="020B0602020104020603" pitchFamily="34" charset="0"/>
              </a:rPr>
              <a:t>HANDRAIL LIGHTING</a:t>
            </a: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latin typeface="Tw Cen MT" panose="020B0602020104020603" pitchFamily="34" charset="0"/>
              </a:rPr>
              <a:t>FLOOD LIGHTS</a:t>
            </a: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latin typeface="Tw Cen MT" panose="020B0602020104020603" pitchFamily="34" charset="0"/>
              </a:rPr>
              <a:t>BOLLARDS</a:t>
            </a: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latin typeface="Tw Cen MT" panose="020B0602020104020603" pitchFamily="34" charset="0"/>
              </a:rPr>
              <a:t>EXTERIOR TAPE LIGHT</a:t>
            </a:r>
            <a:endParaRPr lang="en-US" sz="2000" b="0" dirty="0">
              <a:latin typeface="Tw Cen MT" panose="020B0602020104020603" pitchFamily="34" charset="0"/>
            </a:endParaRPr>
          </a:p>
          <a:p>
            <a:endParaRPr lang="en-US" sz="2000" b="0" dirty="0">
              <a:latin typeface="Tw Cen MT" panose="020B0602020104020603" pitchFamily="34" charset="0"/>
            </a:endParaRPr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23" y="4596632"/>
            <a:ext cx="558074" cy="51978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23" y="1457748"/>
            <a:ext cx="564985" cy="51253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23" y="2459569"/>
            <a:ext cx="572636" cy="57263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23" y="3501172"/>
            <a:ext cx="564985" cy="56498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</p:pic>
      <p:sp>
        <p:nvSpPr>
          <p:cNvPr id="100" name="Oval 99"/>
          <p:cNvSpPr/>
          <p:nvPr/>
        </p:nvSpPr>
        <p:spPr>
          <a:xfrm>
            <a:off x="7302607" y="2185280"/>
            <a:ext cx="103688" cy="10368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9652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8877597" y="2121079"/>
            <a:ext cx="103688" cy="10368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9652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8066133" y="2142609"/>
            <a:ext cx="103688" cy="10368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9652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9617756" y="2096876"/>
            <a:ext cx="103688" cy="10368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9652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6587273" y="2232905"/>
            <a:ext cx="103688" cy="10368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9652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85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Content Placeholder 3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980" y="858190"/>
            <a:ext cx="7563916" cy="4657577"/>
          </a:xfrm>
          <a:noFill/>
        </p:spPr>
      </p:pic>
      <p:sp>
        <p:nvSpPr>
          <p:cNvPr id="25" name="Rectangle 24"/>
          <p:cNvSpPr/>
          <p:nvPr/>
        </p:nvSpPr>
        <p:spPr>
          <a:xfrm>
            <a:off x="4628084" y="-5556"/>
            <a:ext cx="7563915" cy="8693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11111"/>
            <a:ext cx="4628084" cy="1065808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sp>
        <p:nvSpPr>
          <p:cNvPr id="10" name="Rectangle 9"/>
          <p:cNvSpPr/>
          <p:nvPr/>
        </p:nvSpPr>
        <p:spPr>
          <a:xfrm>
            <a:off x="0" y="5521325"/>
            <a:ext cx="12188219" cy="1336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26881"/>
            <a:ext cx="463187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FINAL 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631872" y="-9524"/>
            <a:ext cx="0" cy="6852443"/>
          </a:xfrm>
          <a:prstGeom prst="line">
            <a:avLst/>
          </a:prstGeom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4631869" y="5532437"/>
            <a:ext cx="7560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THOUGHTS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4631868" y="0"/>
            <a:ext cx="7560131" cy="863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HEALTH SCIENCE FACILITY III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705394" y="863748"/>
            <a:ext cx="3930263" cy="4663132"/>
          </a:xfrm>
        </p:spPr>
        <p:txBody>
          <a:bodyPr anchor="t">
            <a:normAutofit/>
          </a:bodyPr>
          <a:lstStyle/>
          <a:p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latin typeface="Tw Cen MT" panose="020B0602020104020603" pitchFamily="34" charset="0"/>
              </a:rPr>
              <a:t>UNIVERSITY OF BALTIMORE – MARYLAND NEWEST RESEARCH FACILITY</a:t>
            </a: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latin typeface="Tw Cen MT" panose="020B0602020104020603" pitchFamily="34" charset="0"/>
            </a:endParaRPr>
          </a:p>
        </p:txBody>
      </p:sp>
      <p:grpSp>
        <p:nvGrpSpPr>
          <p:cNvPr id="101" name="Group 100"/>
          <p:cNvGrpSpPr/>
          <p:nvPr/>
        </p:nvGrpSpPr>
        <p:grpSpPr>
          <a:xfrm>
            <a:off x="886870" y="498449"/>
            <a:ext cx="2858127" cy="368077"/>
            <a:chOff x="680699" y="499782"/>
            <a:chExt cx="2858127" cy="368077"/>
          </a:xfrm>
        </p:grpSpPr>
        <p:grpSp>
          <p:nvGrpSpPr>
            <p:cNvPr id="102" name="Group 101"/>
            <p:cNvGrpSpPr/>
            <p:nvPr/>
          </p:nvGrpSpPr>
          <p:grpSpPr>
            <a:xfrm>
              <a:off x="680699" y="499782"/>
              <a:ext cx="347031" cy="342122"/>
              <a:chOff x="0" y="0"/>
              <a:chExt cx="1828800" cy="1819469"/>
            </a:xfrm>
          </p:grpSpPr>
          <p:sp>
            <p:nvSpPr>
              <p:cNvPr id="109" name="Donut 108"/>
              <p:cNvSpPr/>
              <p:nvPr/>
            </p:nvSpPr>
            <p:spPr>
              <a:xfrm>
                <a:off x="0" y="0"/>
                <a:ext cx="1828800" cy="1819469"/>
              </a:xfrm>
              <a:prstGeom prst="donut">
                <a:avLst>
                  <a:gd name="adj" fmla="val 8429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10" name="Teardrop 109"/>
              <p:cNvSpPr/>
              <p:nvPr/>
            </p:nvSpPr>
            <p:spPr>
              <a:xfrm rot="8057985">
                <a:off x="505792" y="351728"/>
                <a:ext cx="810627" cy="810541"/>
              </a:xfrm>
              <a:prstGeom prst="teardrop">
                <a:avLst>
                  <a:gd name="adj" fmla="val 147713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11" name="Oval 110"/>
              <p:cNvSpPr/>
              <p:nvPr/>
            </p:nvSpPr>
            <p:spPr>
              <a:xfrm>
                <a:off x="732452" y="592909"/>
                <a:ext cx="367787" cy="36347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76569" y="501301"/>
              <a:ext cx="343741" cy="365225"/>
            </a:xfrm>
            <a:prstGeom prst="rect">
              <a:avLst/>
            </a:prstGeom>
          </p:spPr>
        </p:pic>
        <p:pic>
          <p:nvPicPr>
            <p:cNvPr id="104" name="Picture 10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58053" y="500262"/>
              <a:ext cx="343741" cy="365225"/>
            </a:xfrm>
            <a:prstGeom prst="rect">
              <a:avLst/>
            </a:prstGeom>
          </p:spPr>
        </p:pic>
        <p:pic>
          <p:nvPicPr>
            <p:cNvPr id="105" name="Picture 10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39537" y="499782"/>
              <a:ext cx="343741" cy="359854"/>
            </a:xfrm>
            <a:prstGeom prst="rect">
              <a:avLst/>
            </a:prstGeom>
          </p:spPr>
        </p:pic>
        <p:pic>
          <p:nvPicPr>
            <p:cNvPr id="106" name="Picture 10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21021" y="500262"/>
              <a:ext cx="343741" cy="365225"/>
            </a:xfrm>
            <a:prstGeom prst="rect">
              <a:avLst/>
            </a:prstGeom>
          </p:spPr>
        </p:pic>
        <p:pic>
          <p:nvPicPr>
            <p:cNvPr id="107" name="Picture 10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195085" y="501301"/>
              <a:ext cx="343741" cy="365225"/>
            </a:xfrm>
            <a:prstGeom prst="rect">
              <a:avLst/>
            </a:prstGeom>
          </p:spPr>
        </p:pic>
        <p:pic>
          <p:nvPicPr>
            <p:cNvPr id="108" name="Picture 10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02914" y="499782"/>
              <a:ext cx="346426" cy="368077"/>
            </a:xfrm>
            <a:prstGeom prst="rect">
              <a:avLst/>
            </a:prstGeom>
          </p:spPr>
        </p:pic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31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4628084" y="-5556"/>
            <a:ext cx="7563915" cy="8693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25" name="Content Placeholder 3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086" y="865193"/>
            <a:ext cx="7563914" cy="4667243"/>
          </a:xfrm>
          <a:noFill/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11111"/>
            <a:ext cx="4628084" cy="1065808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sp>
        <p:nvSpPr>
          <p:cNvPr id="10" name="Rectangle 9"/>
          <p:cNvSpPr/>
          <p:nvPr/>
        </p:nvSpPr>
        <p:spPr>
          <a:xfrm>
            <a:off x="0" y="5521325"/>
            <a:ext cx="12188219" cy="1336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26881"/>
            <a:ext cx="463187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FINAL 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631872" y="-9524"/>
            <a:ext cx="0" cy="6852443"/>
          </a:xfrm>
          <a:prstGeom prst="line">
            <a:avLst/>
          </a:prstGeom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4631869" y="5532437"/>
            <a:ext cx="7560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THOUGHTS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4631868" y="0"/>
            <a:ext cx="7560131" cy="863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HEALTH SCIENCE FACILITY III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705394" y="863748"/>
            <a:ext cx="3930263" cy="4663132"/>
          </a:xfrm>
        </p:spPr>
        <p:txBody>
          <a:bodyPr anchor="t">
            <a:normAutofit/>
          </a:bodyPr>
          <a:lstStyle/>
          <a:p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latin typeface="Tw Cen MT" panose="020B0602020104020603" pitchFamily="34" charset="0"/>
              </a:rPr>
              <a:t>UNIVERSITY OF BALTIMORE – MARYLAND NEWEST RESEARCH FACILITY</a:t>
            </a: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latin typeface="Tw Cen MT" panose="020B0602020104020603" pitchFamily="34" charset="0"/>
              </a:rPr>
              <a:t>THEME OF BIOLUMINESCENCE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</p:txBody>
      </p:sp>
      <p:grpSp>
        <p:nvGrpSpPr>
          <p:cNvPr id="101" name="Group 100"/>
          <p:cNvGrpSpPr/>
          <p:nvPr/>
        </p:nvGrpSpPr>
        <p:grpSpPr>
          <a:xfrm>
            <a:off x="886870" y="498449"/>
            <a:ext cx="2858127" cy="368077"/>
            <a:chOff x="680699" y="499782"/>
            <a:chExt cx="2858127" cy="368077"/>
          </a:xfrm>
        </p:grpSpPr>
        <p:grpSp>
          <p:nvGrpSpPr>
            <p:cNvPr id="102" name="Group 101"/>
            <p:cNvGrpSpPr/>
            <p:nvPr/>
          </p:nvGrpSpPr>
          <p:grpSpPr>
            <a:xfrm>
              <a:off x="680699" y="499782"/>
              <a:ext cx="347031" cy="342122"/>
              <a:chOff x="0" y="0"/>
              <a:chExt cx="1828800" cy="1819469"/>
            </a:xfrm>
          </p:grpSpPr>
          <p:sp>
            <p:nvSpPr>
              <p:cNvPr id="109" name="Donut 108"/>
              <p:cNvSpPr/>
              <p:nvPr/>
            </p:nvSpPr>
            <p:spPr>
              <a:xfrm>
                <a:off x="0" y="0"/>
                <a:ext cx="1828800" cy="1819469"/>
              </a:xfrm>
              <a:prstGeom prst="donut">
                <a:avLst>
                  <a:gd name="adj" fmla="val 8429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10" name="Teardrop 109"/>
              <p:cNvSpPr/>
              <p:nvPr/>
            </p:nvSpPr>
            <p:spPr>
              <a:xfrm rot="8057985">
                <a:off x="505792" y="351728"/>
                <a:ext cx="810627" cy="810541"/>
              </a:xfrm>
              <a:prstGeom prst="teardrop">
                <a:avLst>
                  <a:gd name="adj" fmla="val 147713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11" name="Oval 110"/>
              <p:cNvSpPr/>
              <p:nvPr/>
            </p:nvSpPr>
            <p:spPr>
              <a:xfrm>
                <a:off x="732452" y="592909"/>
                <a:ext cx="367787" cy="36347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76569" y="501301"/>
              <a:ext cx="343741" cy="365225"/>
            </a:xfrm>
            <a:prstGeom prst="rect">
              <a:avLst/>
            </a:prstGeom>
          </p:spPr>
        </p:pic>
        <p:pic>
          <p:nvPicPr>
            <p:cNvPr id="104" name="Picture 10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58053" y="500262"/>
              <a:ext cx="343741" cy="365225"/>
            </a:xfrm>
            <a:prstGeom prst="rect">
              <a:avLst/>
            </a:prstGeom>
          </p:spPr>
        </p:pic>
        <p:pic>
          <p:nvPicPr>
            <p:cNvPr id="105" name="Picture 10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39537" y="499782"/>
              <a:ext cx="343741" cy="359854"/>
            </a:xfrm>
            <a:prstGeom prst="rect">
              <a:avLst/>
            </a:prstGeom>
          </p:spPr>
        </p:pic>
        <p:pic>
          <p:nvPicPr>
            <p:cNvPr id="106" name="Picture 10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21021" y="500262"/>
              <a:ext cx="343741" cy="365225"/>
            </a:xfrm>
            <a:prstGeom prst="rect">
              <a:avLst/>
            </a:prstGeom>
          </p:spPr>
        </p:pic>
        <p:pic>
          <p:nvPicPr>
            <p:cNvPr id="107" name="Picture 10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195085" y="501301"/>
              <a:ext cx="343741" cy="365225"/>
            </a:xfrm>
            <a:prstGeom prst="rect">
              <a:avLst/>
            </a:prstGeom>
          </p:spPr>
        </p:pic>
        <p:pic>
          <p:nvPicPr>
            <p:cNvPr id="108" name="Picture 10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02914" y="499782"/>
              <a:ext cx="346426" cy="368077"/>
            </a:xfrm>
            <a:prstGeom prst="rect">
              <a:avLst/>
            </a:prstGeom>
          </p:spPr>
        </p:pic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19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4628084" y="-5556"/>
            <a:ext cx="7563915" cy="8693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1111"/>
            <a:ext cx="4628084" cy="1065808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sp>
        <p:nvSpPr>
          <p:cNvPr id="10" name="Rectangle 9"/>
          <p:cNvSpPr/>
          <p:nvPr/>
        </p:nvSpPr>
        <p:spPr>
          <a:xfrm>
            <a:off x="0" y="5521325"/>
            <a:ext cx="12188219" cy="1336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26881"/>
            <a:ext cx="463187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FINAL 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631872" y="-9524"/>
            <a:ext cx="0" cy="6852443"/>
          </a:xfrm>
          <a:prstGeom prst="line">
            <a:avLst/>
          </a:prstGeom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4631869" y="5532437"/>
            <a:ext cx="7560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THOUGHTS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4631868" y="0"/>
            <a:ext cx="7560131" cy="863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HEALTH SCIENCE FACILITY III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705394" y="863748"/>
            <a:ext cx="3930263" cy="4663132"/>
          </a:xfrm>
        </p:spPr>
        <p:txBody>
          <a:bodyPr anchor="t">
            <a:normAutofit/>
          </a:bodyPr>
          <a:lstStyle/>
          <a:p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latin typeface="Tw Cen MT" panose="020B0602020104020603" pitchFamily="34" charset="0"/>
              </a:rPr>
              <a:t>UNIVERSITY OF BALTIMORE – MARYLAND NEWEST RESEARCH FACILITY</a:t>
            </a: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latin typeface="Tw Cen MT" panose="020B0602020104020603" pitchFamily="34" charset="0"/>
              </a:rPr>
              <a:t>THEME OF BIOLUMINESCENCE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latin typeface="Tw Cen MT" panose="020B0602020104020603" pitchFamily="34" charset="0"/>
              </a:rPr>
              <a:t>PSYCHOLOGICAL IMPRESSION OF SPACIOUSNESS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</p:txBody>
      </p:sp>
      <p:grpSp>
        <p:nvGrpSpPr>
          <p:cNvPr id="101" name="Group 100"/>
          <p:cNvGrpSpPr/>
          <p:nvPr/>
        </p:nvGrpSpPr>
        <p:grpSpPr>
          <a:xfrm>
            <a:off x="886870" y="498449"/>
            <a:ext cx="2858127" cy="368077"/>
            <a:chOff x="680699" y="499782"/>
            <a:chExt cx="2858127" cy="368077"/>
          </a:xfrm>
        </p:grpSpPr>
        <p:grpSp>
          <p:nvGrpSpPr>
            <p:cNvPr id="102" name="Group 101"/>
            <p:cNvGrpSpPr/>
            <p:nvPr/>
          </p:nvGrpSpPr>
          <p:grpSpPr>
            <a:xfrm>
              <a:off x="680699" y="499782"/>
              <a:ext cx="347031" cy="342122"/>
              <a:chOff x="0" y="0"/>
              <a:chExt cx="1828800" cy="1819469"/>
            </a:xfrm>
          </p:grpSpPr>
          <p:sp>
            <p:nvSpPr>
              <p:cNvPr id="109" name="Donut 108"/>
              <p:cNvSpPr/>
              <p:nvPr/>
            </p:nvSpPr>
            <p:spPr>
              <a:xfrm>
                <a:off x="0" y="0"/>
                <a:ext cx="1828800" cy="1819469"/>
              </a:xfrm>
              <a:prstGeom prst="donut">
                <a:avLst>
                  <a:gd name="adj" fmla="val 8429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10" name="Teardrop 109"/>
              <p:cNvSpPr/>
              <p:nvPr/>
            </p:nvSpPr>
            <p:spPr>
              <a:xfrm rot="8057985">
                <a:off x="505792" y="351728"/>
                <a:ext cx="810627" cy="810541"/>
              </a:xfrm>
              <a:prstGeom prst="teardrop">
                <a:avLst>
                  <a:gd name="adj" fmla="val 147713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11" name="Oval 110"/>
              <p:cNvSpPr/>
              <p:nvPr/>
            </p:nvSpPr>
            <p:spPr>
              <a:xfrm>
                <a:off x="732452" y="592909"/>
                <a:ext cx="367787" cy="36347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76569" y="501301"/>
              <a:ext cx="343741" cy="365225"/>
            </a:xfrm>
            <a:prstGeom prst="rect">
              <a:avLst/>
            </a:prstGeom>
          </p:spPr>
        </p:pic>
        <p:pic>
          <p:nvPicPr>
            <p:cNvPr id="104" name="Picture 10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58053" y="500262"/>
              <a:ext cx="343741" cy="365225"/>
            </a:xfrm>
            <a:prstGeom prst="rect">
              <a:avLst/>
            </a:prstGeom>
          </p:spPr>
        </p:pic>
        <p:pic>
          <p:nvPicPr>
            <p:cNvPr id="105" name="Picture 10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39537" y="499782"/>
              <a:ext cx="343741" cy="359854"/>
            </a:xfrm>
            <a:prstGeom prst="rect">
              <a:avLst/>
            </a:prstGeom>
          </p:spPr>
        </p:pic>
        <p:pic>
          <p:nvPicPr>
            <p:cNvPr id="106" name="Picture 10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21021" y="500262"/>
              <a:ext cx="343741" cy="365225"/>
            </a:xfrm>
            <a:prstGeom prst="rect">
              <a:avLst/>
            </a:prstGeom>
          </p:spPr>
        </p:pic>
        <p:pic>
          <p:nvPicPr>
            <p:cNvPr id="107" name="Picture 10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95085" y="501301"/>
              <a:ext cx="343741" cy="365225"/>
            </a:xfrm>
            <a:prstGeom prst="rect">
              <a:avLst/>
            </a:prstGeom>
          </p:spPr>
        </p:pic>
        <p:pic>
          <p:nvPicPr>
            <p:cNvPr id="108" name="Picture 10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02914" y="499782"/>
              <a:ext cx="346426" cy="368077"/>
            </a:xfrm>
            <a:prstGeom prst="rect">
              <a:avLst/>
            </a:prstGeom>
          </p:spPr>
        </p:pic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104</a:t>
            </a:fld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628083" y="865193"/>
            <a:ext cx="7563917" cy="46672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Content Placeholder 12"/>
          <p:cNvPicPr>
            <a:picLocks noGrp="1" noChangeAspect="1"/>
          </p:cNvPicPr>
          <p:nvPr>
            <p:ph sz="quarter" idx="4"/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41"/>
          <a:stretch/>
        </p:blipFill>
        <p:spPr>
          <a:xfrm>
            <a:off x="4635657" y="1200297"/>
            <a:ext cx="7552562" cy="3990034"/>
          </a:xfrm>
        </p:spPr>
      </p:pic>
      <p:sp>
        <p:nvSpPr>
          <p:cNvPr id="33" name="Rectangle 32"/>
          <p:cNvSpPr/>
          <p:nvPr/>
        </p:nvSpPr>
        <p:spPr>
          <a:xfrm rot="21342646">
            <a:off x="11320816" y="4392646"/>
            <a:ext cx="548005" cy="58840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  <a:alpha val="28000"/>
                </a:schemeClr>
              </a:gs>
              <a:gs pos="95000">
                <a:schemeClr val="accent4">
                  <a:shade val="67500"/>
                  <a:satMod val="115000"/>
                  <a:lumMod val="45000"/>
                  <a:lumOff val="55000"/>
                  <a:alpha val="82000"/>
                </a:schemeClr>
              </a:gs>
              <a:gs pos="100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0"/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 rot="10800000">
            <a:off x="7691718" y="3727983"/>
            <a:ext cx="369552" cy="1247431"/>
          </a:xfrm>
          <a:prstGeom prst="rect">
            <a:avLst/>
          </a:prstGeom>
          <a:gradFill flip="none" rotWithShape="1">
            <a:gsLst>
              <a:gs pos="32000">
                <a:schemeClr val="accent4">
                  <a:alpha val="0"/>
                  <a:lumMod val="18000"/>
                  <a:lumOff val="82000"/>
                </a:schemeClr>
              </a:gs>
              <a:gs pos="89000">
                <a:schemeClr val="accent4">
                  <a:lumMod val="40000"/>
                  <a:lumOff val="60000"/>
                  <a:shade val="67500"/>
                  <a:satMod val="115000"/>
                </a:schemeClr>
              </a:gs>
              <a:gs pos="98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0"/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 rot="10800000">
            <a:off x="8759580" y="3727983"/>
            <a:ext cx="369552" cy="1247431"/>
          </a:xfrm>
          <a:prstGeom prst="rect">
            <a:avLst/>
          </a:prstGeom>
          <a:gradFill flip="none" rotWithShape="1">
            <a:gsLst>
              <a:gs pos="32000">
                <a:schemeClr val="accent4">
                  <a:alpha val="0"/>
                  <a:lumMod val="18000"/>
                  <a:lumOff val="82000"/>
                </a:schemeClr>
              </a:gs>
              <a:gs pos="89000">
                <a:schemeClr val="accent4">
                  <a:lumMod val="40000"/>
                  <a:lumOff val="60000"/>
                  <a:shade val="67500"/>
                  <a:satMod val="115000"/>
                </a:schemeClr>
              </a:gs>
              <a:gs pos="98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0"/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 rot="10800000">
            <a:off x="9477819" y="3727983"/>
            <a:ext cx="369552" cy="1247431"/>
          </a:xfrm>
          <a:prstGeom prst="rect">
            <a:avLst/>
          </a:prstGeom>
          <a:gradFill flip="none" rotWithShape="1">
            <a:gsLst>
              <a:gs pos="32000">
                <a:schemeClr val="accent4">
                  <a:alpha val="0"/>
                  <a:lumMod val="18000"/>
                  <a:lumOff val="82000"/>
                </a:schemeClr>
              </a:gs>
              <a:gs pos="89000">
                <a:schemeClr val="accent4">
                  <a:lumMod val="40000"/>
                  <a:lumOff val="60000"/>
                  <a:shade val="67500"/>
                  <a:satMod val="115000"/>
                </a:schemeClr>
              </a:gs>
              <a:gs pos="98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0"/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 rot="10800000">
            <a:off x="10532233" y="3727983"/>
            <a:ext cx="369552" cy="1247431"/>
          </a:xfrm>
          <a:prstGeom prst="rect">
            <a:avLst/>
          </a:prstGeom>
          <a:gradFill flip="none" rotWithShape="1">
            <a:gsLst>
              <a:gs pos="32000">
                <a:schemeClr val="accent4">
                  <a:alpha val="0"/>
                  <a:lumMod val="18000"/>
                  <a:lumOff val="82000"/>
                </a:schemeClr>
              </a:gs>
              <a:gs pos="89000">
                <a:schemeClr val="accent4">
                  <a:lumMod val="40000"/>
                  <a:lumOff val="60000"/>
                  <a:shade val="67500"/>
                  <a:satMod val="115000"/>
                </a:schemeClr>
              </a:gs>
              <a:gs pos="98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0"/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7089071" y="1554845"/>
            <a:ext cx="4606881" cy="628676"/>
          </a:xfrm>
          <a:prstGeom prst="rect">
            <a:avLst/>
          </a:prstGeom>
          <a:gradFill flip="none" rotWithShape="1">
            <a:gsLst>
              <a:gs pos="32000">
                <a:schemeClr val="accent4">
                  <a:alpha val="0"/>
                  <a:lumMod val="18000"/>
                  <a:lumOff val="82000"/>
                </a:schemeClr>
              </a:gs>
              <a:gs pos="89000">
                <a:schemeClr val="accent4">
                  <a:lumMod val="40000"/>
                  <a:lumOff val="60000"/>
                  <a:shade val="67500"/>
                  <a:satMod val="115000"/>
                </a:schemeClr>
              </a:gs>
              <a:gs pos="98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0"/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Isosceles Triangle 38"/>
          <p:cNvSpPr/>
          <p:nvPr/>
        </p:nvSpPr>
        <p:spPr>
          <a:xfrm>
            <a:off x="7927312" y="3917322"/>
            <a:ext cx="254468" cy="278440"/>
          </a:xfrm>
          <a:prstGeom prst="triangle">
            <a:avLst>
              <a:gd name="adj" fmla="val 3142"/>
            </a:avLst>
          </a:prstGeom>
          <a:solidFill>
            <a:schemeClr val="accent4">
              <a:lumMod val="40000"/>
              <a:lumOff val="60000"/>
              <a:alpha val="63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Isosceles Triangle 39"/>
          <p:cNvSpPr/>
          <p:nvPr/>
        </p:nvSpPr>
        <p:spPr>
          <a:xfrm flipH="1">
            <a:off x="7934252" y="3917322"/>
            <a:ext cx="247528" cy="278440"/>
          </a:xfrm>
          <a:prstGeom prst="triangle">
            <a:avLst>
              <a:gd name="adj" fmla="val 3142"/>
            </a:avLst>
          </a:prstGeom>
          <a:solidFill>
            <a:schemeClr val="accent4">
              <a:lumMod val="40000"/>
              <a:lumOff val="60000"/>
              <a:alpha val="63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Isosceles Triangle 40"/>
          <p:cNvSpPr/>
          <p:nvPr/>
        </p:nvSpPr>
        <p:spPr>
          <a:xfrm>
            <a:off x="9347898" y="3319745"/>
            <a:ext cx="254468" cy="278440"/>
          </a:xfrm>
          <a:prstGeom prst="triangle">
            <a:avLst>
              <a:gd name="adj" fmla="val 3142"/>
            </a:avLst>
          </a:prstGeom>
          <a:solidFill>
            <a:schemeClr val="accent4">
              <a:lumMod val="40000"/>
              <a:lumOff val="60000"/>
              <a:alpha val="63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Isosceles Triangle 41"/>
          <p:cNvSpPr/>
          <p:nvPr/>
        </p:nvSpPr>
        <p:spPr>
          <a:xfrm flipH="1">
            <a:off x="9354838" y="3319745"/>
            <a:ext cx="247528" cy="278440"/>
          </a:xfrm>
          <a:prstGeom prst="triangle">
            <a:avLst>
              <a:gd name="adj" fmla="val 3142"/>
            </a:avLst>
          </a:prstGeom>
          <a:solidFill>
            <a:schemeClr val="accent4">
              <a:lumMod val="40000"/>
              <a:lumOff val="60000"/>
              <a:alpha val="63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Isosceles Triangle 42"/>
          <p:cNvSpPr/>
          <p:nvPr/>
        </p:nvSpPr>
        <p:spPr>
          <a:xfrm>
            <a:off x="7927312" y="2313319"/>
            <a:ext cx="254468" cy="278440"/>
          </a:xfrm>
          <a:prstGeom prst="triangle">
            <a:avLst>
              <a:gd name="adj" fmla="val 3142"/>
            </a:avLst>
          </a:prstGeom>
          <a:solidFill>
            <a:schemeClr val="accent4">
              <a:lumMod val="40000"/>
              <a:lumOff val="60000"/>
              <a:alpha val="63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Isosceles Triangle 43"/>
          <p:cNvSpPr/>
          <p:nvPr/>
        </p:nvSpPr>
        <p:spPr>
          <a:xfrm flipH="1">
            <a:off x="7934252" y="2313319"/>
            <a:ext cx="247528" cy="278440"/>
          </a:xfrm>
          <a:prstGeom prst="triangle">
            <a:avLst>
              <a:gd name="adj" fmla="val 3142"/>
            </a:avLst>
          </a:prstGeom>
          <a:solidFill>
            <a:schemeClr val="accent4">
              <a:lumMod val="40000"/>
              <a:lumOff val="60000"/>
              <a:alpha val="63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Isosceles Triangle 44"/>
          <p:cNvSpPr/>
          <p:nvPr/>
        </p:nvSpPr>
        <p:spPr>
          <a:xfrm>
            <a:off x="8632707" y="2820090"/>
            <a:ext cx="254468" cy="278440"/>
          </a:xfrm>
          <a:prstGeom prst="triangle">
            <a:avLst>
              <a:gd name="adj" fmla="val 3142"/>
            </a:avLst>
          </a:prstGeom>
          <a:solidFill>
            <a:schemeClr val="accent4">
              <a:lumMod val="40000"/>
              <a:lumOff val="60000"/>
              <a:alpha val="63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Isosceles Triangle 45"/>
          <p:cNvSpPr/>
          <p:nvPr/>
        </p:nvSpPr>
        <p:spPr>
          <a:xfrm flipH="1">
            <a:off x="8639647" y="2820090"/>
            <a:ext cx="247528" cy="278440"/>
          </a:xfrm>
          <a:prstGeom prst="triangle">
            <a:avLst>
              <a:gd name="adj" fmla="val 3142"/>
            </a:avLst>
          </a:prstGeom>
          <a:solidFill>
            <a:schemeClr val="accent4">
              <a:lumMod val="40000"/>
              <a:lumOff val="60000"/>
              <a:alpha val="63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7212080" y="4862661"/>
            <a:ext cx="4677978" cy="2761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335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4628083" y="865193"/>
            <a:ext cx="7563917" cy="46672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Content Placeholder 3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799" y="3107533"/>
            <a:ext cx="4628080" cy="2603296"/>
          </a:xfrm>
          <a:noFill/>
        </p:spPr>
      </p:pic>
      <p:sp>
        <p:nvSpPr>
          <p:cNvPr id="26" name="Rectangle 25"/>
          <p:cNvSpPr/>
          <p:nvPr/>
        </p:nvSpPr>
        <p:spPr>
          <a:xfrm>
            <a:off x="4628084" y="-5556"/>
            <a:ext cx="7563915" cy="8693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11111"/>
            <a:ext cx="4628084" cy="1065808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cxnSp>
        <p:nvCxnSpPr>
          <p:cNvPr id="8" name="Straight Connector 7"/>
          <p:cNvCxnSpPr/>
          <p:nvPr/>
        </p:nvCxnSpPr>
        <p:spPr>
          <a:xfrm flipV="1">
            <a:off x="4631872" y="-9524"/>
            <a:ext cx="0" cy="6852443"/>
          </a:xfrm>
          <a:prstGeom prst="line">
            <a:avLst/>
          </a:prstGeom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"/>
          <p:cNvSpPr txBox="1">
            <a:spLocks/>
          </p:cNvSpPr>
          <p:nvPr/>
        </p:nvSpPr>
        <p:spPr>
          <a:xfrm>
            <a:off x="4631868" y="0"/>
            <a:ext cx="7560131" cy="863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HEALTH SCIENCE FACILITY III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705394" y="863748"/>
            <a:ext cx="3930263" cy="4663132"/>
          </a:xfrm>
        </p:spPr>
        <p:txBody>
          <a:bodyPr anchor="t">
            <a:normAutofit/>
          </a:bodyPr>
          <a:lstStyle/>
          <a:p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latin typeface="Tw Cen MT" panose="020B0602020104020603" pitchFamily="34" charset="0"/>
              </a:rPr>
              <a:t>UNIVERSITY OF BALTIMORE – MARYLAND NEWEST RESEARCH FACILITY</a:t>
            </a: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latin typeface="Tw Cen MT" panose="020B0602020104020603" pitchFamily="34" charset="0"/>
              </a:rPr>
              <a:t>THEME OF BIOLUMINESCENCE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latin typeface="Tw Cen MT" panose="020B0602020104020603" pitchFamily="34" charset="0"/>
              </a:rPr>
              <a:t>PSYCHOLOGICAL IMPRESSION OF SPACIOUSNESS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latin typeface="Tw Cen MT" panose="020B0602020104020603" pitchFamily="34" charset="0"/>
              </a:rPr>
              <a:t>THREE SCHEMATIC CONCEPTS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</p:txBody>
      </p:sp>
      <p:grpSp>
        <p:nvGrpSpPr>
          <p:cNvPr id="101" name="Group 100"/>
          <p:cNvGrpSpPr/>
          <p:nvPr/>
        </p:nvGrpSpPr>
        <p:grpSpPr>
          <a:xfrm>
            <a:off x="886870" y="498449"/>
            <a:ext cx="2858127" cy="368077"/>
            <a:chOff x="680699" y="499782"/>
            <a:chExt cx="2858127" cy="368077"/>
          </a:xfrm>
        </p:grpSpPr>
        <p:grpSp>
          <p:nvGrpSpPr>
            <p:cNvPr id="102" name="Group 101"/>
            <p:cNvGrpSpPr/>
            <p:nvPr/>
          </p:nvGrpSpPr>
          <p:grpSpPr>
            <a:xfrm>
              <a:off x="680699" y="499782"/>
              <a:ext cx="347031" cy="342122"/>
              <a:chOff x="0" y="0"/>
              <a:chExt cx="1828800" cy="1819469"/>
            </a:xfrm>
          </p:grpSpPr>
          <p:sp>
            <p:nvSpPr>
              <p:cNvPr id="109" name="Donut 108"/>
              <p:cNvSpPr/>
              <p:nvPr/>
            </p:nvSpPr>
            <p:spPr>
              <a:xfrm>
                <a:off x="0" y="0"/>
                <a:ext cx="1828800" cy="1819469"/>
              </a:xfrm>
              <a:prstGeom prst="donut">
                <a:avLst>
                  <a:gd name="adj" fmla="val 8429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10" name="Teardrop 109"/>
              <p:cNvSpPr/>
              <p:nvPr/>
            </p:nvSpPr>
            <p:spPr>
              <a:xfrm rot="8057985">
                <a:off x="505792" y="351728"/>
                <a:ext cx="810627" cy="810541"/>
              </a:xfrm>
              <a:prstGeom prst="teardrop">
                <a:avLst>
                  <a:gd name="adj" fmla="val 147713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11" name="Oval 110"/>
              <p:cNvSpPr/>
              <p:nvPr/>
            </p:nvSpPr>
            <p:spPr>
              <a:xfrm>
                <a:off x="732452" y="592909"/>
                <a:ext cx="367787" cy="36347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76569" y="501301"/>
              <a:ext cx="343741" cy="365225"/>
            </a:xfrm>
            <a:prstGeom prst="rect">
              <a:avLst/>
            </a:prstGeom>
          </p:spPr>
        </p:pic>
        <p:pic>
          <p:nvPicPr>
            <p:cNvPr id="104" name="Picture 10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58053" y="500262"/>
              <a:ext cx="343741" cy="365225"/>
            </a:xfrm>
            <a:prstGeom prst="rect">
              <a:avLst/>
            </a:prstGeom>
          </p:spPr>
        </p:pic>
        <p:pic>
          <p:nvPicPr>
            <p:cNvPr id="105" name="Picture 10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39537" y="499782"/>
              <a:ext cx="343741" cy="359854"/>
            </a:xfrm>
            <a:prstGeom prst="rect">
              <a:avLst/>
            </a:prstGeom>
          </p:spPr>
        </p:pic>
        <p:pic>
          <p:nvPicPr>
            <p:cNvPr id="106" name="Picture 10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21021" y="500262"/>
              <a:ext cx="343741" cy="365225"/>
            </a:xfrm>
            <a:prstGeom prst="rect">
              <a:avLst/>
            </a:prstGeom>
          </p:spPr>
        </p:pic>
        <p:pic>
          <p:nvPicPr>
            <p:cNvPr id="107" name="Picture 10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195085" y="501301"/>
              <a:ext cx="343741" cy="365225"/>
            </a:xfrm>
            <a:prstGeom prst="rect">
              <a:avLst/>
            </a:prstGeom>
          </p:spPr>
        </p:pic>
        <p:pic>
          <p:nvPicPr>
            <p:cNvPr id="108" name="Picture 10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02914" y="499782"/>
              <a:ext cx="346426" cy="368077"/>
            </a:xfrm>
            <a:prstGeom prst="rect">
              <a:avLst/>
            </a:prstGeom>
          </p:spPr>
        </p:pic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105</a:t>
            </a:fld>
            <a:endParaRPr lang="en-US"/>
          </a:p>
        </p:txBody>
      </p:sp>
      <p:pic>
        <p:nvPicPr>
          <p:cNvPr id="50" name="Content Placeholder 3"/>
          <p:cNvPicPr>
            <a:picLocks noGrp="1" noChangeAspect="1"/>
          </p:cNvPicPr>
          <p:nvPr>
            <p:ph sz="quarter" idx="4"/>
          </p:nvPr>
        </p:nvPicPr>
        <p:blipFill>
          <a:blip r:embed="rId11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421" y="956917"/>
            <a:ext cx="4622161" cy="2745784"/>
          </a:xfrm>
          <a:noFill/>
        </p:spPr>
      </p:pic>
      <p:sp>
        <p:nvSpPr>
          <p:cNvPr id="10" name="Rectangle 9"/>
          <p:cNvSpPr/>
          <p:nvPr/>
        </p:nvSpPr>
        <p:spPr>
          <a:xfrm>
            <a:off x="0" y="5521325"/>
            <a:ext cx="12188219" cy="1336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48" name="Content Placeholder 3"/>
          <p:cNvPicPr>
            <a:picLocks noGrp="1" noChangeAspect="1"/>
          </p:cNvPicPr>
          <p:nvPr>
            <p:ph sz="quarter" idx="4"/>
          </p:nvPr>
        </p:nvPicPr>
        <p:blipFill>
          <a:blip r:embed="rId12">
            <a:clrChange>
              <a:clrFrom>
                <a:srgbClr val="020401"/>
              </a:clrFrom>
              <a:clrTo>
                <a:srgbClr val="0204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852" y="2508201"/>
            <a:ext cx="3911530" cy="2601168"/>
          </a:xfrm>
          <a:noFill/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631869" y="5532437"/>
            <a:ext cx="7560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THOUGHTS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26881"/>
            <a:ext cx="463187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FINAL 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211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628088" y="-5555"/>
            <a:ext cx="7563912" cy="686355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631872" y="1"/>
            <a:ext cx="0" cy="6857999"/>
          </a:xfrm>
          <a:prstGeom prst="line">
            <a:avLst/>
          </a:prstGeom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8"/>
          <p:cNvSpPr>
            <a:spLocks noGrp="1"/>
          </p:cNvSpPr>
          <p:nvPr>
            <p:ph idx="1"/>
          </p:nvPr>
        </p:nvSpPr>
        <p:spPr>
          <a:xfrm>
            <a:off x="4908868" y="2487041"/>
            <a:ext cx="7014908" cy="4873625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ASHRAE Standard 90.1 – Energy Standard for Buildings Except Low-Rise Residential Buildings. 2013 ed. N.P.: ASHRAE, </a:t>
            </a:r>
            <a:r>
              <a:rPr lang="en-US" sz="1800" dirty="0" err="1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n.d.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 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Print.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800" dirty="0" smtClean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 err="1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DiLaura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, David, Kevin Houser, Richard </a:t>
            </a:r>
            <a:r>
              <a:rPr lang="en-US" sz="1800" dirty="0" err="1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Mistrick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, and Gary </a:t>
            </a:r>
            <a:r>
              <a:rPr lang="en-US" sz="1800" dirty="0" err="1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Steffy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. Illuminating Engineering Society The Lighting Handbook. 10th ed. </a:t>
            </a:r>
            <a:r>
              <a:rPr lang="en-US" sz="1800" dirty="0" err="1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N.p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.: ISENA, </a:t>
            </a:r>
            <a:r>
              <a:rPr lang="en-US" sz="1800" dirty="0" err="1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n.d.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 N. </a:t>
            </a:r>
            <a:r>
              <a:rPr lang="en-US" sz="1800" dirty="0" err="1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pag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. Print. </a:t>
            </a:r>
            <a:endParaRPr lang="en-US" sz="1800" dirty="0" smtClean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180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Images 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provided by Barton </a:t>
            </a:r>
            <a:r>
              <a:rPr lang="en-US" sz="1800" dirty="0" err="1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Malow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 and HOK. </a:t>
            </a:r>
            <a:endParaRPr lang="en-US" sz="2400" dirty="0" smtClean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  <a:p>
            <a:endParaRPr lang="en-US" dirty="0"/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1583071" y="457200"/>
            <a:ext cx="3932237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Tw Cen MT" panose="020B0602020104020603" pitchFamily="34" charset="0"/>
              </a:rPr>
              <a:t>REFERENCES</a:t>
            </a:r>
            <a:endParaRPr lang="en-US" dirty="0">
              <a:latin typeface="Tw Cen MT" panose="020B0602020104020603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59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1111"/>
            <a:ext cx="4628084" cy="1065808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sp>
        <p:nvSpPr>
          <p:cNvPr id="68" name="Rectangle 67"/>
          <p:cNvSpPr/>
          <p:nvPr/>
        </p:nvSpPr>
        <p:spPr>
          <a:xfrm>
            <a:off x="4628084" y="-5556"/>
            <a:ext cx="7563915" cy="8693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521325"/>
            <a:ext cx="12188219" cy="1336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26881"/>
            <a:ext cx="463187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PROJECT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086" y="858191"/>
            <a:ext cx="7563914" cy="4674245"/>
          </a:xfrm>
          <a:noFill/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631869" y="5532437"/>
            <a:ext cx="7560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THEME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4635655" y="0"/>
            <a:ext cx="7556345" cy="863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BIOLUMINESCENCE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-1" y="1054698"/>
            <a:ext cx="4635655" cy="44831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705394" y="863748"/>
            <a:ext cx="3930263" cy="4663132"/>
          </a:xfrm>
        </p:spPr>
        <p:txBody>
          <a:bodyPr anchor="t">
            <a:normAutofit/>
          </a:bodyPr>
          <a:lstStyle/>
          <a:p>
            <a:endParaRPr lang="en-US" sz="1600" b="0" dirty="0" smtClean="0">
              <a:solidFill>
                <a:schemeClr val="bg1"/>
              </a:solidFill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solidFill>
                <a:schemeClr val="bg1"/>
              </a:solidFill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PRODUCTION AND EMISSION OF LIGHT BY A LIVING ORGANISM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solidFill>
                <a:schemeClr val="bg1"/>
              </a:solidFill>
              <a:latin typeface="Tw Cen MT" panose="020B0602020104020603" pitchFamily="34" charset="0"/>
            </a:endParaRPr>
          </a:p>
          <a:p>
            <a:endParaRPr lang="en-US" sz="1600" b="0" dirty="0" smtClean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886870" y="495669"/>
            <a:ext cx="2858127" cy="369524"/>
            <a:chOff x="886870" y="495669"/>
            <a:chExt cx="2858127" cy="369524"/>
          </a:xfrm>
        </p:grpSpPr>
        <p:grpSp>
          <p:nvGrpSpPr>
            <p:cNvPr id="54" name="Group 53"/>
            <p:cNvGrpSpPr/>
            <p:nvPr/>
          </p:nvGrpSpPr>
          <p:grpSpPr>
            <a:xfrm>
              <a:off x="886870" y="498449"/>
              <a:ext cx="347031" cy="342122"/>
              <a:chOff x="0" y="0"/>
              <a:chExt cx="1828800" cy="1819469"/>
            </a:xfrm>
          </p:grpSpPr>
          <p:sp>
            <p:nvSpPr>
              <p:cNvPr id="61" name="Donut 60"/>
              <p:cNvSpPr/>
              <p:nvPr/>
            </p:nvSpPr>
            <p:spPr>
              <a:xfrm>
                <a:off x="0" y="0"/>
                <a:ext cx="1828800" cy="1819469"/>
              </a:xfrm>
              <a:prstGeom prst="donut">
                <a:avLst>
                  <a:gd name="adj" fmla="val 8429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62" name="Teardrop 61"/>
              <p:cNvSpPr/>
              <p:nvPr/>
            </p:nvSpPr>
            <p:spPr>
              <a:xfrm rot="8057985">
                <a:off x="505792" y="351728"/>
                <a:ext cx="810627" cy="810541"/>
              </a:xfrm>
              <a:prstGeom prst="teardrop">
                <a:avLst>
                  <a:gd name="adj" fmla="val 147713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732452" y="592909"/>
                <a:ext cx="367787" cy="36347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82740" y="499968"/>
              <a:ext cx="343741" cy="365225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64224" y="498929"/>
              <a:ext cx="343741" cy="365225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45708" y="498449"/>
              <a:ext cx="343741" cy="359854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27192" y="498929"/>
              <a:ext cx="343741" cy="365225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01256" y="499968"/>
              <a:ext cx="343741" cy="365225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08267" y="495669"/>
              <a:ext cx="343741" cy="365225"/>
            </a:xfrm>
            <a:prstGeom prst="rect">
              <a:avLst/>
            </a:prstGeom>
          </p:spPr>
        </p:pic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8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1111"/>
            <a:ext cx="4628084" cy="1065808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sp>
        <p:nvSpPr>
          <p:cNvPr id="68" name="Rectangle 67"/>
          <p:cNvSpPr/>
          <p:nvPr/>
        </p:nvSpPr>
        <p:spPr>
          <a:xfrm>
            <a:off x="4628084" y="-5556"/>
            <a:ext cx="7563915" cy="8693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521325"/>
            <a:ext cx="12188219" cy="1336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26881"/>
            <a:ext cx="463187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PROJECT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086" y="858191"/>
            <a:ext cx="7563914" cy="4674245"/>
          </a:xfrm>
          <a:noFill/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631869" y="5532437"/>
            <a:ext cx="7560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THEME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4635655" y="0"/>
            <a:ext cx="7556345" cy="863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BIOLUMINESCENCE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-1" y="1054698"/>
            <a:ext cx="4635655" cy="44831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705394" y="863748"/>
            <a:ext cx="3930263" cy="4663132"/>
          </a:xfrm>
        </p:spPr>
        <p:txBody>
          <a:bodyPr anchor="t">
            <a:normAutofit/>
          </a:bodyPr>
          <a:lstStyle/>
          <a:p>
            <a:endParaRPr lang="en-US" sz="1600" b="0" dirty="0" smtClean="0">
              <a:solidFill>
                <a:schemeClr val="bg1"/>
              </a:solidFill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solidFill>
                <a:schemeClr val="bg1"/>
              </a:solidFill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PRODUCTION AND EMISSION OF LIGHT BY A LIVING ORGANISM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GREEK: </a:t>
            </a:r>
            <a:r>
              <a:rPr lang="en-US" sz="1600" b="0" i="1" dirty="0" smtClean="0">
                <a:solidFill>
                  <a:schemeClr val="accent1"/>
                </a:solidFill>
                <a:latin typeface="Tw Cen MT" panose="020B0602020104020603" pitchFamily="34" charset="0"/>
              </a:rPr>
              <a:t>BIOS</a:t>
            </a:r>
            <a:r>
              <a:rPr lang="en-US" sz="1600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 MEANING “LIVING”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solidFill>
                <a:schemeClr val="bg1"/>
              </a:solidFill>
              <a:latin typeface="Tw Cen MT" panose="020B0602020104020603" pitchFamily="34" charset="0"/>
            </a:endParaRPr>
          </a:p>
          <a:p>
            <a:endParaRPr lang="en-US" sz="1600" b="0" dirty="0" smtClean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886870" y="495669"/>
            <a:ext cx="2858127" cy="369524"/>
            <a:chOff x="886870" y="495669"/>
            <a:chExt cx="2858127" cy="369524"/>
          </a:xfrm>
        </p:grpSpPr>
        <p:grpSp>
          <p:nvGrpSpPr>
            <p:cNvPr id="54" name="Group 53"/>
            <p:cNvGrpSpPr/>
            <p:nvPr/>
          </p:nvGrpSpPr>
          <p:grpSpPr>
            <a:xfrm>
              <a:off x="886870" y="498449"/>
              <a:ext cx="347031" cy="342122"/>
              <a:chOff x="0" y="0"/>
              <a:chExt cx="1828800" cy="1819469"/>
            </a:xfrm>
          </p:grpSpPr>
          <p:sp>
            <p:nvSpPr>
              <p:cNvPr id="61" name="Donut 60"/>
              <p:cNvSpPr/>
              <p:nvPr/>
            </p:nvSpPr>
            <p:spPr>
              <a:xfrm>
                <a:off x="0" y="0"/>
                <a:ext cx="1828800" cy="1819469"/>
              </a:xfrm>
              <a:prstGeom prst="donut">
                <a:avLst>
                  <a:gd name="adj" fmla="val 8429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62" name="Teardrop 61"/>
              <p:cNvSpPr/>
              <p:nvPr/>
            </p:nvSpPr>
            <p:spPr>
              <a:xfrm rot="8057985">
                <a:off x="505792" y="351728"/>
                <a:ext cx="810627" cy="810541"/>
              </a:xfrm>
              <a:prstGeom prst="teardrop">
                <a:avLst>
                  <a:gd name="adj" fmla="val 147713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732452" y="592909"/>
                <a:ext cx="367787" cy="36347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82740" y="499968"/>
              <a:ext cx="343741" cy="365225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64224" y="498929"/>
              <a:ext cx="343741" cy="365225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45708" y="498449"/>
              <a:ext cx="343741" cy="359854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27192" y="498929"/>
              <a:ext cx="343741" cy="365225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01256" y="499968"/>
              <a:ext cx="343741" cy="365225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08267" y="495669"/>
              <a:ext cx="343741" cy="365225"/>
            </a:xfrm>
            <a:prstGeom prst="rect">
              <a:avLst/>
            </a:prstGeom>
          </p:spPr>
        </p:pic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4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1111"/>
            <a:ext cx="4628084" cy="1065808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sp>
        <p:nvSpPr>
          <p:cNvPr id="68" name="Rectangle 67"/>
          <p:cNvSpPr/>
          <p:nvPr/>
        </p:nvSpPr>
        <p:spPr>
          <a:xfrm>
            <a:off x="4628084" y="-5556"/>
            <a:ext cx="7563915" cy="8693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521325"/>
            <a:ext cx="12188219" cy="1336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26881"/>
            <a:ext cx="463187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PROJECT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086" y="858191"/>
            <a:ext cx="7563914" cy="4674245"/>
          </a:xfrm>
          <a:noFill/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631869" y="5532437"/>
            <a:ext cx="7560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THEME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4635655" y="0"/>
            <a:ext cx="7556345" cy="863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BIOLUMINESCENCE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-1" y="1054698"/>
            <a:ext cx="4635655" cy="44831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705394" y="863748"/>
            <a:ext cx="3930263" cy="4663132"/>
          </a:xfrm>
        </p:spPr>
        <p:txBody>
          <a:bodyPr anchor="t">
            <a:normAutofit/>
          </a:bodyPr>
          <a:lstStyle/>
          <a:p>
            <a:endParaRPr lang="en-US" sz="1600" b="0" dirty="0" smtClean="0">
              <a:solidFill>
                <a:schemeClr val="bg1"/>
              </a:solidFill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solidFill>
                <a:schemeClr val="bg1"/>
              </a:solidFill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PRODUCTION AND EMISSION OF LIGHT BY A LIVING ORGANISM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GREEK: </a:t>
            </a:r>
            <a:r>
              <a:rPr lang="en-US" sz="1600" b="0" i="1" dirty="0" smtClean="0">
                <a:solidFill>
                  <a:schemeClr val="accent1"/>
                </a:solidFill>
                <a:latin typeface="Tw Cen MT" panose="020B0602020104020603" pitchFamily="34" charset="0"/>
              </a:rPr>
              <a:t>BIOS</a:t>
            </a:r>
            <a:r>
              <a:rPr lang="en-US" sz="1600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 MEANING “LIVING”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LATIN: </a:t>
            </a:r>
            <a:r>
              <a:rPr lang="en-US" sz="1600" b="0" i="1" dirty="0" smtClean="0">
                <a:solidFill>
                  <a:schemeClr val="accent1"/>
                </a:solidFill>
                <a:latin typeface="Tw Cen MT" panose="020B0602020104020603" pitchFamily="34" charset="0"/>
              </a:rPr>
              <a:t>LUMEN</a:t>
            </a:r>
            <a:r>
              <a:rPr lang="en-US" sz="1600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 MEANING “LIGHT”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solidFill>
                <a:schemeClr val="bg1"/>
              </a:solidFill>
              <a:latin typeface="Tw Cen MT" panose="020B0602020104020603" pitchFamily="34" charset="0"/>
            </a:endParaRPr>
          </a:p>
          <a:p>
            <a:endParaRPr lang="en-US" sz="1600" b="0" dirty="0" smtClean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886870" y="495669"/>
            <a:ext cx="2858127" cy="369524"/>
            <a:chOff x="886870" y="495669"/>
            <a:chExt cx="2858127" cy="369524"/>
          </a:xfrm>
        </p:grpSpPr>
        <p:grpSp>
          <p:nvGrpSpPr>
            <p:cNvPr id="54" name="Group 53"/>
            <p:cNvGrpSpPr/>
            <p:nvPr/>
          </p:nvGrpSpPr>
          <p:grpSpPr>
            <a:xfrm>
              <a:off x="886870" y="498449"/>
              <a:ext cx="347031" cy="342122"/>
              <a:chOff x="0" y="0"/>
              <a:chExt cx="1828800" cy="1819469"/>
            </a:xfrm>
          </p:grpSpPr>
          <p:sp>
            <p:nvSpPr>
              <p:cNvPr id="61" name="Donut 60"/>
              <p:cNvSpPr/>
              <p:nvPr/>
            </p:nvSpPr>
            <p:spPr>
              <a:xfrm>
                <a:off x="0" y="0"/>
                <a:ext cx="1828800" cy="1819469"/>
              </a:xfrm>
              <a:prstGeom prst="donut">
                <a:avLst>
                  <a:gd name="adj" fmla="val 8429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62" name="Teardrop 61"/>
              <p:cNvSpPr/>
              <p:nvPr/>
            </p:nvSpPr>
            <p:spPr>
              <a:xfrm rot="8057985">
                <a:off x="505792" y="351728"/>
                <a:ext cx="810627" cy="810541"/>
              </a:xfrm>
              <a:prstGeom prst="teardrop">
                <a:avLst>
                  <a:gd name="adj" fmla="val 147713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732452" y="592909"/>
                <a:ext cx="367787" cy="36347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82740" y="499968"/>
              <a:ext cx="343741" cy="365225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64224" y="498929"/>
              <a:ext cx="343741" cy="365225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45708" y="498449"/>
              <a:ext cx="343741" cy="359854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27192" y="498929"/>
              <a:ext cx="343741" cy="365225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01256" y="499968"/>
              <a:ext cx="343741" cy="365225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08267" y="495669"/>
              <a:ext cx="343741" cy="365225"/>
            </a:xfrm>
            <a:prstGeom prst="rect">
              <a:avLst/>
            </a:prstGeom>
          </p:spPr>
        </p:pic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2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1111"/>
            <a:ext cx="4628084" cy="1065808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sp>
        <p:nvSpPr>
          <p:cNvPr id="68" name="Rectangle 67"/>
          <p:cNvSpPr/>
          <p:nvPr/>
        </p:nvSpPr>
        <p:spPr>
          <a:xfrm>
            <a:off x="4628084" y="-5556"/>
            <a:ext cx="7563915" cy="8693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521325"/>
            <a:ext cx="12188219" cy="1336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26881"/>
            <a:ext cx="463187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PROJECT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086" y="858191"/>
            <a:ext cx="7563914" cy="4674245"/>
          </a:xfrm>
          <a:noFill/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631869" y="5532437"/>
            <a:ext cx="7560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THEME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4635655" y="0"/>
            <a:ext cx="7556345" cy="863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BIOLUMINESCENCE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-1" y="1054698"/>
            <a:ext cx="4635655" cy="44831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705394" y="863748"/>
            <a:ext cx="3930263" cy="4663132"/>
          </a:xfrm>
        </p:spPr>
        <p:txBody>
          <a:bodyPr anchor="t">
            <a:normAutofit/>
          </a:bodyPr>
          <a:lstStyle/>
          <a:p>
            <a:endParaRPr lang="en-US" sz="1600" b="0" dirty="0" smtClean="0">
              <a:solidFill>
                <a:schemeClr val="bg1"/>
              </a:solidFill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solidFill>
                <a:schemeClr val="bg1"/>
              </a:solidFill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SIMPLE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UNSEEN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TEXTURE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solidFill>
                <a:schemeClr val="bg1"/>
              </a:solidFill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886870" y="495669"/>
            <a:ext cx="2858127" cy="369524"/>
            <a:chOff x="886870" y="495669"/>
            <a:chExt cx="2858127" cy="369524"/>
          </a:xfrm>
        </p:grpSpPr>
        <p:grpSp>
          <p:nvGrpSpPr>
            <p:cNvPr id="54" name="Group 53"/>
            <p:cNvGrpSpPr/>
            <p:nvPr/>
          </p:nvGrpSpPr>
          <p:grpSpPr>
            <a:xfrm>
              <a:off x="886870" y="498449"/>
              <a:ext cx="347031" cy="342122"/>
              <a:chOff x="0" y="0"/>
              <a:chExt cx="1828800" cy="1819469"/>
            </a:xfrm>
          </p:grpSpPr>
          <p:sp>
            <p:nvSpPr>
              <p:cNvPr id="61" name="Donut 60"/>
              <p:cNvSpPr/>
              <p:nvPr/>
            </p:nvSpPr>
            <p:spPr>
              <a:xfrm>
                <a:off x="0" y="0"/>
                <a:ext cx="1828800" cy="1819469"/>
              </a:xfrm>
              <a:prstGeom prst="donut">
                <a:avLst>
                  <a:gd name="adj" fmla="val 8429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62" name="Teardrop 61"/>
              <p:cNvSpPr/>
              <p:nvPr/>
            </p:nvSpPr>
            <p:spPr>
              <a:xfrm rot="8057985">
                <a:off x="505792" y="351728"/>
                <a:ext cx="810627" cy="810541"/>
              </a:xfrm>
              <a:prstGeom prst="teardrop">
                <a:avLst>
                  <a:gd name="adj" fmla="val 147713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732452" y="592909"/>
                <a:ext cx="367787" cy="36347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82740" y="499968"/>
              <a:ext cx="343741" cy="365225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64224" y="498929"/>
              <a:ext cx="343741" cy="365225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45708" y="498449"/>
              <a:ext cx="343741" cy="359854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27192" y="498929"/>
              <a:ext cx="343741" cy="365225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01256" y="499968"/>
              <a:ext cx="343741" cy="365225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08267" y="495669"/>
              <a:ext cx="343741" cy="365225"/>
            </a:xfrm>
            <a:prstGeom prst="rect">
              <a:avLst/>
            </a:prstGeom>
          </p:spPr>
        </p:pic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8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112"/>
            <a:ext cx="4631868" cy="6863555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26881"/>
            <a:ext cx="463187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MAIN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910" y="866526"/>
            <a:ext cx="5426048" cy="4654799"/>
          </a:xfrm>
          <a:noFill/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631869" y="5532437"/>
            <a:ext cx="7560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Tw Cen MT" panose="020B0602020104020603" pitchFamily="34" charset="0"/>
              </a:rPr>
              <a:t>ATRIUM</a:t>
            </a:r>
            <a:r>
              <a:rPr lang="en-US" dirty="0" smtClean="0">
                <a:solidFill>
                  <a:schemeClr val="bg1"/>
                </a:solidFill>
                <a:latin typeface="Tw Cen MT" panose="020B0602020104020603" pitchFamily="34" charset="0"/>
              </a:rPr>
              <a:t> </a:t>
            </a:r>
            <a:endParaRPr lang="en-US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1406" y="2448979"/>
            <a:ext cx="1829055" cy="1943371"/>
          </a:xfrm>
          <a:prstGeom prst="rect">
            <a:avLst/>
          </a:prstGeom>
          <a:effectLst>
            <a:outerShdw blurRad="317500" dir="5400000" sx="90000" sy="90000" algn="ctr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649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1111"/>
            <a:ext cx="4628084" cy="1065808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pic>
        <p:nvPicPr>
          <p:cNvPr id="22" name="Content Placeholder 12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087" y="858191"/>
            <a:ext cx="7560131" cy="4668689"/>
          </a:xfrm>
        </p:spPr>
      </p:pic>
      <p:sp>
        <p:nvSpPr>
          <p:cNvPr id="46" name="Rectangle 45"/>
          <p:cNvSpPr/>
          <p:nvPr/>
        </p:nvSpPr>
        <p:spPr>
          <a:xfrm>
            <a:off x="4628084" y="-5556"/>
            <a:ext cx="7563915" cy="8693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521325"/>
            <a:ext cx="12188219" cy="1336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26881"/>
            <a:ext cx="463187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MAIN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631872" y="1"/>
            <a:ext cx="0" cy="6852443"/>
          </a:xfrm>
          <a:prstGeom prst="line">
            <a:avLst/>
          </a:prstGeom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"/>
          <p:cNvSpPr txBox="1">
            <a:spLocks/>
          </p:cNvSpPr>
          <p:nvPr/>
        </p:nvSpPr>
        <p:spPr>
          <a:xfrm>
            <a:off x="4635657" y="0"/>
            <a:ext cx="7556343" cy="863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DESIGN CRITERIA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705394" y="863748"/>
            <a:ext cx="3930263" cy="4663132"/>
          </a:xfrm>
        </p:spPr>
        <p:txBody>
          <a:bodyPr anchor="t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latin typeface="Tw Cen MT" panose="020B0602020104020603" pitchFamily="34" charset="0"/>
              </a:rPr>
              <a:t>PROVIDE TARGET ILLUMINANCE RECOMMENDED FOR CANOPIED ENTRIES, VESTIBULES, AND RECEPTION LOBBIES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latin typeface="Tw Cen MT" panose="020B0602020104020603" pitchFamily="34" charset="0"/>
              </a:rPr>
              <a:t>CONSIDER HIGH PEDESTRIAN VOLUME AND TRAFFIC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latin typeface="Tw Cen MT" panose="020B0602020104020603" pitchFamily="34" charset="0"/>
              </a:rPr>
              <a:t>PSYCHOLOGICAL IMPRESSION OF </a:t>
            </a:r>
            <a:r>
              <a:rPr lang="en-US" sz="1600" b="0" dirty="0" smtClean="0">
                <a:latin typeface="Tw Cen MT" panose="020B0602020104020603" pitchFamily="34" charset="0"/>
              </a:rPr>
              <a:t>SPACIOUSNESS</a:t>
            </a:r>
            <a:endParaRPr lang="en-US" sz="2000" b="0" dirty="0">
              <a:latin typeface="Tw Cen MT" panose="020B0602020104020603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886870" y="498449"/>
            <a:ext cx="2858127" cy="371961"/>
            <a:chOff x="886870" y="498449"/>
            <a:chExt cx="2858127" cy="371961"/>
          </a:xfrm>
        </p:grpSpPr>
        <p:grpSp>
          <p:nvGrpSpPr>
            <p:cNvPr id="35" name="Group 34"/>
            <p:cNvGrpSpPr/>
            <p:nvPr/>
          </p:nvGrpSpPr>
          <p:grpSpPr>
            <a:xfrm>
              <a:off x="886870" y="498449"/>
              <a:ext cx="347031" cy="342122"/>
              <a:chOff x="0" y="0"/>
              <a:chExt cx="1828800" cy="1819469"/>
            </a:xfrm>
          </p:grpSpPr>
          <p:sp>
            <p:nvSpPr>
              <p:cNvPr id="42" name="Donut 41"/>
              <p:cNvSpPr/>
              <p:nvPr/>
            </p:nvSpPr>
            <p:spPr>
              <a:xfrm>
                <a:off x="0" y="0"/>
                <a:ext cx="1828800" cy="1819469"/>
              </a:xfrm>
              <a:prstGeom prst="donut">
                <a:avLst>
                  <a:gd name="adj" fmla="val 8429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3" name="Teardrop 42"/>
              <p:cNvSpPr/>
              <p:nvPr/>
            </p:nvSpPr>
            <p:spPr>
              <a:xfrm rot="8057985">
                <a:off x="505792" y="351728"/>
                <a:ext cx="810627" cy="810541"/>
              </a:xfrm>
              <a:prstGeom prst="teardrop">
                <a:avLst>
                  <a:gd name="adj" fmla="val 147713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732452" y="592909"/>
                <a:ext cx="367787" cy="36347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82740" y="499968"/>
              <a:ext cx="343741" cy="365225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64224" y="498929"/>
              <a:ext cx="343741" cy="365225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45708" y="498449"/>
              <a:ext cx="343741" cy="359854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01256" y="499968"/>
              <a:ext cx="343741" cy="365225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09085" y="498449"/>
              <a:ext cx="346426" cy="368077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20853" y="498449"/>
              <a:ext cx="350080" cy="371961"/>
            </a:xfrm>
            <a:prstGeom prst="rect">
              <a:avLst/>
            </a:prstGeom>
          </p:spPr>
        </p:pic>
      </p:grpSp>
      <p:sp>
        <p:nvSpPr>
          <p:cNvPr id="23" name="Title 1"/>
          <p:cNvSpPr txBox="1">
            <a:spLocks/>
          </p:cNvSpPr>
          <p:nvPr/>
        </p:nvSpPr>
        <p:spPr>
          <a:xfrm>
            <a:off x="4631869" y="5532437"/>
            <a:ext cx="7560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ATRIUM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CANOPIED ENTRY + VESTIBULE</a:t>
            </a:r>
            <a:r>
              <a:rPr lang="en-US" sz="24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 </a:t>
            </a:r>
            <a:endParaRPr lang="en-US" sz="24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18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1111"/>
            <a:ext cx="4628084" cy="1065808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pic>
        <p:nvPicPr>
          <p:cNvPr id="22" name="Content Placeholder 12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087" y="858191"/>
            <a:ext cx="7560131" cy="4668689"/>
          </a:xfrm>
        </p:spPr>
      </p:pic>
      <p:sp>
        <p:nvSpPr>
          <p:cNvPr id="46" name="Rectangle 45"/>
          <p:cNvSpPr/>
          <p:nvPr/>
        </p:nvSpPr>
        <p:spPr>
          <a:xfrm>
            <a:off x="4628084" y="-5556"/>
            <a:ext cx="7563915" cy="8693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521325"/>
            <a:ext cx="12188219" cy="1336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26881"/>
            <a:ext cx="463187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MAIN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631872" y="1"/>
            <a:ext cx="0" cy="6852443"/>
          </a:xfrm>
          <a:prstGeom prst="line">
            <a:avLst/>
          </a:prstGeom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"/>
          <p:cNvSpPr txBox="1">
            <a:spLocks/>
          </p:cNvSpPr>
          <p:nvPr/>
        </p:nvSpPr>
        <p:spPr>
          <a:xfrm>
            <a:off x="4635657" y="0"/>
            <a:ext cx="7556343" cy="863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DESIGN CRITERIA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886870" y="498449"/>
            <a:ext cx="2858127" cy="371961"/>
            <a:chOff x="886870" y="498449"/>
            <a:chExt cx="2858127" cy="371961"/>
          </a:xfrm>
        </p:grpSpPr>
        <p:grpSp>
          <p:nvGrpSpPr>
            <p:cNvPr id="35" name="Group 34"/>
            <p:cNvGrpSpPr/>
            <p:nvPr/>
          </p:nvGrpSpPr>
          <p:grpSpPr>
            <a:xfrm>
              <a:off x="886870" y="498449"/>
              <a:ext cx="347031" cy="342122"/>
              <a:chOff x="0" y="0"/>
              <a:chExt cx="1828800" cy="1819469"/>
            </a:xfrm>
          </p:grpSpPr>
          <p:sp>
            <p:nvSpPr>
              <p:cNvPr id="42" name="Donut 41"/>
              <p:cNvSpPr/>
              <p:nvPr/>
            </p:nvSpPr>
            <p:spPr>
              <a:xfrm>
                <a:off x="0" y="0"/>
                <a:ext cx="1828800" cy="1819469"/>
              </a:xfrm>
              <a:prstGeom prst="donut">
                <a:avLst>
                  <a:gd name="adj" fmla="val 8429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3" name="Teardrop 42"/>
              <p:cNvSpPr/>
              <p:nvPr/>
            </p:nvSpPr>
            <p:spPr>
              <a:xfrm rot="8057985">
                <a:off x="505792" y="351728"/>
                <a:ext cx="810627" cy="810541"/>
              </a:xfrm>
              <a:prstGeom prst="teardrop">
                <a:avLst>
                  <a:gd name="adj" fmla="val 147713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732452" y="592909"/>
                <a:ext cx="367787" cy="36347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82740" y="499968"/>
              <a:ext cx="343741" cy="365225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64224" y="498929"/>
              <a:ext cx="343741" cy="365225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45708" y="498449"/>
              <a:ext cx="343741" cy="359854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01256" y="499968"/>
              <a:ext cx="343741" cy="365225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09085" y="498449"/>
              <a:ext cx="346426" cy="368077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20853" y="498449"/>
              <a:ext cx="350080" cy="371961"/>
            </a:xfrm>
            <a:prstGeom prst="rect">
              <a:avLst/>
            </a:prstGeom>
          </p:spPr>
        </p:pic>
      </p:grpSp>
      <p:sp>
        <p:nvSpPr>
          <p:cNvPr id="23" name="Title 1"/>
          <p:cNvSpPr txBox="1">
            <a:spLocks/>
          </p:cNvSpPr>
          <p:nvPr/>
        </p:nvSpPr>
        <p:spPr>
          <a:xfrm>
            <a:off x="4631869" y="5532437"/>
            <a:ext cx="7560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ATRIUM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CANOPIED ENTRY + VESTIBULE</a:t>
            </a:r>
            <a:r>
              <a:rPr lang="en-US" sz="24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 </a:t>
            </a:r>
            <a:endParaRPr lang="en-US" sz="24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26" name="Text Placeholder 5"/>
          <p:cNvSpPr>
            <a:spLocks noGrp="1"/>
          </p:cNvSpPr>
          <p:nvPr>
            <p:ph type="body" idx="1"/>
          </p:nvPr>
        </p:nvSpPr>
        <p:spPr>
          <a:xfrm>
            <a:off x="705394" y="863748"/>
            <a:ext cx="3930263" cy="4663132"/>
          </a:xfrm>
        </p:spPr>
        <p:txBody>
          <a:bodyPr anchor="t">
            <a:normAutofit fontScale="85000" lnSpcReduction="20000"/>
          </a:bodyPr>
          <a:lstStyle/>
          <a:p>
            <a:endParaRPr lang="en-US" sz="1600" b="0" dirty="0">
              <a:latin typeface="Tw Cen MT" panose="020B0602020104020603" pitchFamily="34" charset="0"/>
            </a:endParaRPr>
          </a:p>
          <a:p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u="sng" dirty="0" smtClean="0">
                <a:latin typeface="Tw Cen MT" panose="020B0602020104020603" pitchFamily="34" charset="0"/>
              </a:rPr>
              <a:t>CANOPIED ENTRIES: LIGHTING ZONE 3</a:t>
            </a:r>
            <a:r>
              <a:rPr lang="en-US" sz="1600" b="0" dirty="0" smtClean="0">
                <a:latin typeface="Tw Cen MT" panose="020B0602020104020603" pitchFamily="34" charset="0"/>
              </a:rPr>
              <a:t/>
            </a:r>
            <a:br>
              <a:rPr lang="en-US" sz="1600" b="0" dirty="0" smtClean="0">
                <a:latin typeface="Tw Cen MT" panose="020B0602020104020603" pitchFamily="34" charset="0"/>
              </a:rPr>
            </a:br>
            <a:r>
              <a:rPr lang="en-US" sz="1600" b="0" dirty="0" smtClean="0">
                <a:latin typeface="Tw Cen MT" panose="020B0602020104020603" pitchFamily="34" charset="0"/>
              </a:rPr>
              <a:t/>
            </a:r>
            <a:br>
              <a:rPr lang="en-US" sz="1600" b="0" dirty="0" smtClean="0">
                <a:latin typeface="Tw Cen MT" panose="020B0602020104020603" pitchFamily="34" charset="0"/>
              </a:rPr>
            </a:br>
            <a:r>
              <a:rPr lang="en-US" sz="1600" b="0" dirty="0" smtClean="0">
                <a:latin typeface="Tw Cen MT" panose="020B0602020104020603" pitchFamily="34" charset="0"/>
              </a:rPr>
              <a:t>(DAYTIME HOURS)</a:t>
            </a:r>
            <a:br>
              <a:rPr lang="en-US" sz="1600" b="0" dirty="0" smtClean="0">
                <a:latin typeface="Tw Cen MT" panose="020B0602020104020603" pitchFamily="34" charset="0"/>
              </a:rPr>
            </a:br>
            <a:r>
              <a:rPr lang="en-US" sz="1600" b="0" dirty="0" smtClean="0">
                <a:latin typeface="Tw Cen MT" panose="020B0602020104020603" pitchFamily="34" charset="0"/>
              </a:rPr>
              <a:t/>
            </a:r>
            <a:br>
              <a:rPr lang="en-US" sz="1600" b="0" dirty="0" smtClean="0">
                <a:latin typeface="Tw Cen MT" panose="020B0602020104020603" pitchFamily="34" charset="0"/>
              </a:rPr>
            </a:br>
            <a:r>
              <a:rPr lang="en-US" sz="1600" b="0" dirty="0" smtClean="0">
                <a:latin typeface="Tw Cen MT" panose="020B0602020104020603" pitchFamily="34" charset="0"/>
              </a:rPr>
              <a:t>HORIZANTAL ILLUMINANCE: </a:t>
            </a:r>
            <a:r>
              <a:rPr lang="en-US" sz="1600" b="0" dirty="0" smtClean="0">
                <a:solidFill>
                  <a:schemeClr val="accent1"/>
                </a:solidFill>
                <a:latin typeface="Tw Cen MT" panose="020B0602020104020603" pitchFamily="34" charset="0"/>
              </a:rPr>
              <a:t>30</a:t>
            </a:r>
            <a:r>
              <a:rPr lang="en-US" sz="1600" b="0" dirty="0" smtClean="0">
                <a:solidFill>
                  <a:schemeClr val="accent1"/>
                </a:solidFill>
                <a:latin typeface="Tw Cen MT" panose="020B0602020104020603" pitchFamily="34" charset="0"/>
              </a:rPr>
              <a:t> LUX</a:t>
            </a:r>
            <a:br>
              <a:rPr lang="en-US" sz="1600" b="0" dirty="0" smtClean="0">
                <a:solidFill>
                  <a:schemeClr val="accent1"/>
                </a:solidFill>
                <a:latin typeface="Tw Cen MT" panose="020B0602020104020603" pitchFamily="34" charset="0"/>
              </a:rPr>
            </a:br>
            <a:r>
              <a:rPr lang="en-US" sz="1600" b="0" dirty="0" smtClean="0">
                <a:latin typeface="Tw Cen MT" panose="020B0602020104020603" pitchFamily="34" charset="0"/>
              </a:rPr>
              <a:t/>
            </a:r>
            <a:br>
              <a:rPr lang="en-US" sz="1600" b="0" dirty="0" smtClean="0">
                <a:latin typeface="Tw Cen MT" panose="020B0602020104020603" pitchFamily="34" charset="0"/>
              </a:rPr>
            </a:br>
            <a:r>
              <a:rPr lang="en-US" sz="1600" b="0" dirty="0" smtClean="0">
                <a:latin typeface="Tw Cen MT" panose="020B0602020104020603" pitchFamily="34" charset="0"/>
              </a:rPr>
              <a:t>VERTICAL ILLUMINANCE: </a:t>
            </a:r>
            <a:r>
              <a:rPr lang="en-US" sz="1600" b="0" dirty="0" smtClean="0">
                <a:solidFill>
                  <a:schemeClr val="accent1"/>
                </a:solidFill>
                <a:latin typeface="Tw Cen MT" panose="020B0602020104020603" pitchFamily="34" charset="0"/>
              </a:rPr>
              <a:t>15</a:t>
            </a:r>
            <a:r>
              <a:rPr lang="en-US" sz="1600" b="0" dirty="0" smtClean="0">
                <a:solidFill>
                  <a:schemeClr val="accent1"/>
                </a:solidFill>
                <a:latin typeface="Tw Cen MT" panose="020B0602020104020603" pitchFamily="34" charset="0"/>
              </a:rPr>
              <a:t> LUX</a:t>
            </a:r>
            <a:br>
              <a:rPr lang="en-US" sz="1600" b="0" dirty="0" smtClean="0">
                <a:solidFill>
                  <a:schemeClr val="accent1"/>
                </a:solidFill>
                <a:latin typeface="Tw Cen MT" panose="020B0602020104020603" pitchFamily="34" charset="0"/>
              </a:rPr>
            </a:br>
            <a:r>
              <a:rPr lang="en-US" sz="1600" b="0" dirty="0" smtClean="0">
                <a:solidFill>
                  <a:schemeClr val="accent1"/>
                </a:solidFill>
                <a:latin typeface="Tw Cen MT" panose="020B0602020104020603" pitchFamily="34" charset="0"/>
              </a:rPr>
              <a:t/>
            </a:r>
            <a:br>
              <a:rPr lang="en-US" sz="1600" b="0" dirty="0" smtClean="0">
                <a:solidFill>
                  <a:schemeClr val="accent1"/>
                </a:solidFill>
                <a:latin typeface="Tw Cen MT" panose="020B0602020104020603" pitchFamily="34" charset="0"/>
              </a:rPr>
            </a:b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u="sng" dirty="0" smtClean="0">
                <a:latin typeface="Tw Cen MT" panose="020B0602020104020603" pitchFamily="34" charset="0"/>
              </a:rPr>
              <a:t>VESTIBULE: HIGH ACTIVITY</a:t>
            </a:r>
            <a:r>
              <a:rPr lang="en-US" sz="1600" b="0" dirty="0">
                <a:latin typeface="Tw Cen MT" panose="020B0602020104020603" pitchFamily="34" charset="0"/>
              </a:rPr>
              <a:t/>
            </a:r>
            <a:br>
              <a:rPr lang="en-US" sz="1600" b="0" dirty="0">
                <a:latin typeface="Tw Cen MT" panose="020B0602020104020603" pitchFamily="34" charset="0"/>
              </a:rPr>
            </a:br>
            <a:r>
              <a:rPr lang="en-US" sz="1600" b="0" dirty="0">
                <a:latin typeface="Tw Cen MT" panose="020B0602020104020603" pitchFamily="34" charset="0"/>
              </a:rPr>
              <a:t/>
            </a:r>
            <a:br>
              <a:rPr lang="en-US" sz="1600" b="0" dirty="0">
                <a:latin typeface="Tw Cen MT" panose="020B0602020104020603" pitchFamily="34" charset="0"/>
              </a:rPr>
            </a:br>
            <a:r>
              <a:rPr lang="en-US" sz="1600" b="0" dirty="0">
                <a:latin typeface="Tw Cen MT" panose="020B0602020104020603" pitchFamily="34" charset="0"/>
              </a:rPr>
              <a:t>(DAYTIME HOURS)</a:t>
            </a:r>
            <a:br>
              <a:rPr lang="en-US" sz="1600" b="0" dirty="0">
                <a:latin typeface="Tw Cen MT" panose="020B0602020104020603" pitchFamily="34" charset="0"/>
              </a:rPr>
            </a:br>
            <a:r>
              <a:rPr lang="en-US" sz="1600" b="0" dirty="0">
                <a:latin typeface="Tw Cen MT" panose="020B0602020104020603" pitchFamily="34" charset="0"/>
              </a:rPr>
              <a:t/>
            </a:r>
            <a:br>
              <a:rPr lang="en-US" sz="1600" b="0" dirty="0">
                <a:latin typeface="Tw Cen MT" panose="020B0602020104020603" pitchFamily="34" charset="0"/>
              </a:rPr>
            </a:br>
            <a:r>
              <a:rPr lang="en-US" sz="1600" b="0" dirty="0">
                <a:latin typeface="Tw Cen MT" panose="020B0602020104020603" pitchFamily="34" charset="0"/>
              </a:rPr>
              <a:t>HORIZANTAL ILLUMINANCE: </a:t>
            </a:r>
            <a:r>
              <a:rPr lang="en-US" sz="1600" b="0" dirty="0" smtClean="0">
                <a:solidFill>
                  <a:schemeClr val="accent1"/>
                </a:solidFill>
                <a:latin typeface="Tw Cen MT" panose="020B0602020104020603" pitchFamily="34" charset="0"/>
              </a:rPr>
              <a:t>150 </a:t>
            </a:r>
            <a:r>
              <a:rPr lang="en-US" sz="1600" b="0" dirty="0">
                <a:solidFill>
                  <a:schemeClr val="accent1"/>
                </a:solidFill>
                <a:latin typeface="Tw Cen MT" panose="020B0602020104020603" pitchFamily="34" charset="0"/>
              </a:rPr>
              <a:t>LUX</a:t>
            </a:r>
            <a:br>
              <a:rPr lang="en-US" sz="1600" b="0" dirty="0">
                <a:solidFill>
                  <a:schemeClr val="accent1"/>
                </a:solidFill>
                <a:latin typeface="Tw Cen MT" panose="020B0602020104020603" pitchFamily="34" charset="0"/>
              </a:rPr>
            </a:br>
            <a:r>
              <a:rPr lang="en-US" sz="1600" b="0" dirty="0">
                <a:latin typeface="Tw Cen MT" panose="020B0602020104020603" pitchFamily="34" charset="0"/>
              </a:rPr>
              <a:t/>
            </a:r>
            <a:br>
              <a:rPr lang="en-US" sz="1600" b="0" dirty="0">
                <a:latin typeface="Tw Cen MT" panose="020B0602020104020603" pitchFamily="34" charset="0"/>
              </a:rPr>
            </a:br>
            <a:r>
              <a:rPr lang="en-US" sz="1600" b="0" dirty="0">
                <a:latin typeface="Tw Cen MT" panose="020B0602020104020603" pitchFamily="34" charset="0"/>
              </a:rPr>
              <a:t>VERTICAL ILLUMINANCE: </a:t>
            </a:r>
            <a:r>
              <a:rPr lang="en-US" sz="1600" b="0" dirty="0" smtClean="0">
                <a:solidFill>
                  <a:schemeClr val="accent1"/>
                </a:solidFill>
                <a:latin typeface="Tw Cen MT" panose="020B0602020104020603" pitchFamily="34" charset="0"/>
              </a:rPr>
              <a:t>75 </a:t>
            </a:r>
            <a:r>
              <a:rPr lang="en-US" sz="1600" b="0" dirty="0">
                <a:solidFill>
                  <a:schemeClr val="accent1"/>
                </a:solidFill>
                <a:latin typeface="Tw Cen MT" panose="020B0602020104020603" pitchFamily="34" charset="0"/>
              </a:rPr>
              <a:t>LUX</a:t>
            </a:r>
            <a:br>
              <a:rPr lang="en-US" sz="1600" b="0" dirty="0">
                <a:solidFill>
                  <a:schemeClr val="accent1"/>
                </a:solidFill>
                <a:latin typeface="Tw Cen MT" panose="020B0602020104020603" pitchFamily="34" charset="0"/>
              </a:rPr>
            </a:br>
            <a:r>
              <a:rPr lang="en-US" sz="1600" b="0" dirty="0">
                <a:solidFill>
                  <a:schemeClr val="accent1"/>
                </a:solidFill>
                <a:latin typeface="Tw Cen MT" panose="020B0602020104020603" pitchFamily="34" charset="0"/>
              </a:rPr>
              <a:t/>
            </a:r>
            <a:br>
              <a:rPr lang="en-US" sz="1600" b="0" dirty="0">
                <a:solidFill>
                  <a:schemeClr val="accent1"/>
                </a:solidFill>
                <a:latin typeface="Tw Cen MT" panose="020B0602020104020603" pitchFamily="34" charset="0"/>
              </a:rPr>
            </a:br>
            <a:r>
              <a:rPr lang="en-US" sz="1600" b="0" dirty="0" smtClean="0">
                <a:latin typeface="Tw Cen MT" panose="020B0602020104020603" pitchFamily="34" charset="0"/>
              </a:rPr>
              <a:t> </a:t>
            </a: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u="sng" dirty="0" smtClean="0">
                <a:latin typeface="Tw Cen MT" panose="020B0602020104020603" pitchFamily="34" charset="0"/>
              </a:rPr>
              <a:t>ATRIUM &gt; 40 FT IN HEIGHT</a:t>
            </a:r>
            <a:r>
              <a:rPr lang="en-US" sz="1600" b="0" dirty="0" smtClean="0">
                <a:latin typeface="Tw Cen MT" panose="020B0602020104020603" pitchFamily="34" charset="0"/>
              </a:rPr>
              <a:t/>
            </a:r>
            <a:br>
              <a:rPr lang="en-US" sz="1600" b="0" dirty="0" smtClean="0">
                <a:latin typeface="Tw Cen MT" panose="020B0602020104020603" pitchFamily="34" charset="0"/>
              </a:rPr>
            </a:br>
            <a:r>
              <a:rPr lang="en-US" sz="1600" b="0" dirty="0" smtClean="0">
                <a:latin typeface="Tw Cen MT" panose="020B0602020104020603" pitchFamily="34" charset="0"/>
              </a:rPr>
              <a:t/>
            </a:r>
            <a:br>
              <a:rPr lang="en-US" sz="1600" b="0" dirty="0" smtClean="0">
                <a:latin typeface="Tw Cen MT" panose="020B0602020104020603" pitchFamily="34" charset="0"/>
              </a:rPr>
            </a:br>
            <a:r>
              <a:rPr lang="en-US" sz="1600" b="0" dirty="0" smtClean="0">
                <a:latin typeface="Tw Cen MT" panose="020B0602020104020603" pitchFamily="34" charset="0"/>
              </a:rPr>
              <a:t> </a:t>
            </a:r>
            <a:r>
              <a:rPr lang="en-US" sz="1600" b="0" dirty="0" smtClean="0">
                <a:solidFill>
                  <a:schemeClr val="accent1"/>
                </a:solidFill>
                <a:latin typeface="Tw Cen MT" panose="020B0602020104020603" pitchFamily="34" charset="0"/>
              </a:rPr>
              <a:t>0.40 + 0.20/FT TOTAL HEIGHT (W/FT</a:t>
            </a:r>
            <a:r>
              <a:rPr lang="en-US" sz="1600" baseline="30000" dirty="0" smtClean="0">
                <a:solidFill>
                  <a:schemeClr val="accent1"/>
                </a:solidFill>
                <a:latin typeface="Tw Cen MT" panose="020B0602020104020603" pitchFamily="34" charset="0"/>
              </a:rPr>
              <a:t>2</a:t>
            </a:r>
            <a:r>
              <a:rPr lang="en-US" sz="1600" dirty="0" smtClean="0">
                <a:solidFill>
                  <a:schemeClr val="accent1"/>
                </a:solidFill>
                <a:latin typeface="Tw Cen MT" panose="020B0602020104020603" pitchFamily="34" charset="0"/>
              </a:rPr>
              <a:t>)</a:t>
            </a:r>
            <a:r>
              <a:rPr lang="en-US" sz="1600" baseline="30000" dirty="0" smtClean="0">
                <a:solidFill>
                  <a:schemeClr val="accent1"/>
                </a:solidFill>
                <a:latin typeface="Tw Cen MT" panose="020B0602020104020603" pitchFamily="34" charset="0"/>
              </a:rPr>
              <a:t/>
            </a:r>
            <a:br>
              <a:rPr lang="en-US" sz="1600" baseline="30000" dirty="0" smtClean="0">
                <a:solidFill>
                  <a:schemeClr val="accent1"/>
                </a:solidFill>
                <a:latin typeface="Tw Cen MT" panose="020B0602020104020603" pitchFamily="34" charset="0"/>
              </a:rPr>
            </a:br>
            <a:r>
              <a:rPr lang="en-US" sz="1600" baseline="30000" dirty="0" smtClean="0">
                <a:solidFill>
                  <a:schemeClr val="accent1"/>
                </a:solidFill>
                <a:latin typeface="Tw Cen MT" panose="020B0602020104020603" pitchFamily="34" charset="0"/>
              </a:rPr>
              <a:t/>
            </a:r>
            <a:br>
              <a:rPr lang="en-US" sz="1600" baseline="30000" dirty="0" smtClean="0">
                <a:solidFill>
                  <a:schemeClr val="accent1"/>
                </a:solidFill>
                <a:latin typeface="Tw Cen MT" panose="020B0602020104020603" pitchFamily="34" charset="0"/>
              </a:rPr>
            </a:br>
            <a:endParaRPr lang="en-US" sz="1600" b="0" dirty="0" smtClean="0">
              <a:latin typeface="Tw Cen MT" panose="020B0602020104020603" pitchFamily="34" charset="0"/>
            </a:endParaRPr>
          </a:p>
          <a:p>
            <a:endParaRPr lang="en-US" sz="2000" b="0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574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1111"/>
            <a:ext cx="4628084" cy="1065808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pic>
        <p:nvPicPr>
          <p:cNvPr id="22" name="Content Placeholder 12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087" y="858191"/>
            <a:ext cx="7560131" cy="4668689"/>
          </a:xfrm>
        </p:spPr>
      </p:pic>
      <p:sp>
        <p:nvSpPr>
          <p:cNvPr id="46" name="Rectangle 45"/>
          <p:cNvSpPr/>
          <p:nvPr/>
        </p:nvSpPr>
        <p:spPr>
          <a:xfrm>
            <a:off x="4628084" y="-5556"/>
            <a:ext cx="7563915" cy="8693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521325"/>
            <a:ext cx="12188219" cy="1336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26881"/>
            <a:ext cx="463187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MAIN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631872" y="1"/>
            <a:ext cx="0" cy="6852443"/>
          </a:xfrm>
          <a:prstGeom prst="line">
            <a:avLst/>
          </a:prstGeom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"/>
          <p:cNvSpPr txBox="1">
            <a:spLocks/>
          </p:cNvSpPr>
          <p:nvPr/>
        </p:nvSpPr>
        <p:spPr>
          <a:xfrm>
            <a:off x="4635657" y="0"/>
            <a:ext cx="7556343" cy="863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DESIGN CRITERIA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886870" y="498449"/>
            <a:ext cx="2858127" cy="371961"/>
            <a:chOff x="886870" y="498449"/>
            <a:chExt cx="2858127" cy="371961"/>
          </a:xfrm>
        </p:grpSpPr>
        <p:grpSp>
          <p:nvGrpSpPr>
            <p:cNvPr id="35" name="Group 34"/>
            <p:cNvGrpSpPr/>
            <p:nvPr/>
          </p:nvGrpSpPr>
          <p:grpSpPr>
            <a:xfrm>
              <a:off x="886870" y="498449"/>
              <a:ext cx="347031" cy="342122"/>
              <a:chOff x="0" y="0"/>
              <a:chExt cx="1828800" cy="1819469"/>
            </a:xfrm>
          </p:grpSpPr>
          <p:sp>
            <p:nvSpPr>
              <p:cNvPr id="42" name="Donut 41"/>
              <p:cNvSpPr/>
              <p:nvPr/>
            </p:nvSpPr>
            <p:spPr>
              <a:xfrm>
                <a:off x="0" y="0"/>
                <a:ext cx="1828800" cy="1819469"/>
              </a:xfrm>
              <a:prstGeom prst="donut">
                <a:avLst>
                  <a:gd name="adj" fmla="val 8429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3" name="Teardrop 42"/>
              <p:cNvSpPr/>
              <p:nvPr/>
            </p:nvSpPr>
            <p:spPr>
              <a:xfrm rot="8057985">
                <a:off x="505792" y="351728"/>
                <a:ext cx="810627" cy="810541"/>
              </a:xfrm>
              <a:prstGeom prst="teardrop">
                <a:avLst>
                  <a:gd name="adj" fmla="val 147713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732452" y="592909"/>
                <a:ext cx="367787" cy="36347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82740" y="499968"/>
              <a:ext cx="343741" cy="365225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64224" y="498929"/>
              <a:ext cx="343741" cy="365225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45708" y="498449"/>
              <a:ext cx="343741" cy="359854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01256" y="499968"/>
              <a:ext cx="343741" cy="365225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09085" y="498449"/>
              <a:ext cx="346426" cy="368077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20853" y="498449"/>
              <a:ext cx="350080" cy="371961"/>
            </a:xfrm>
            <a:prstGeom prst="rect">
              <a:avLst/>
            </a:prstGeom>
          </p:spPr>
        </p:pic>
      </p:grpSp>
      <p:sp>
        <p:nvSpPr>
          <p:cNvPr id="23" name="Title 1"/>
          <p:cNvSpPr txBox="1">
            <a:spLocks/>
          </p:cNvSpPr>
          <p:nvPr/>
        </p:nvSpPr>
        <p:spPr>
          <a:xfrm>
            <a:off x="4631869" y="5532437"/>
            <a:ext cx="7560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ATRIUM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CANOPIED ENTRY + VESTIBULE</a:t>
            </a:r>
            <a:r>
              <a:rPr lang="en-US" sz="24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 </a:t>
            </a:r>
            <a:endParaRPr lang="en-US" sz="24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26" name="Text Placeholder 5"/>
          <p:cNvSpPr>
            <a:spLocks noGrp="1"/>
          </p:cNvSpPr>
          <p:nvPr>
            <p:ph type="body" idx="1"/>
          </p:nvPr>
        </p:nvSpPr>
        <p:spPr>
          <a:xfrm>
            <a:off x="705394" y="863748"/>
            <a:ext cx="3930263" cy="4663132"/>
          </a:xfrm>
        </p:spPr>
        <p:txBody>
          <a:bodyPr anchor="t">
            <a:normAutofit fontScale="85000" lnSpcReduction="20000"/>
          </a:bodyPr>
          <a:lstStyle/>
          <a:p>
            <a:endParaRPr lang="en-US" sz="1600" b="0" dirty="0">
              <a:latin typeface="Tw Cen MT" panose="020B0602020104020603" pitchFamily="34" charset="0"/>
            </a:endParaRPr>
          </a:p>
          <a:p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u="sng" dirty="0" smtClean="0">
                <a:latin typeface="Tw Cen MT" panose="020B0602020104020603" pitchFamily="34" charset="0"/>
              </a:rPr>
              <a:t>CANOPIED ENTRIES: LIGHTING ZONE 3</a:t>
            </a:r>
            <a:r>
              <a:rPr lang="en-US" sz="1600" b="0" dirty="0" smtClean="0">
                <a:solidFill>
                  <a:schemeClr val="accent1"/>
                </a:solidFill>
                <a:latin typeface="Tw Cen MT" panose="020B0602020104020603" pitchFamily="34" charset="0"/>
              </a:rPr>
              <a:t/>
            </a:r>
            <a:br>
              <a:rPr lang="en-US" sz="1600" b="0" dirty="0" smtClean="0">
                <a:solidFill>
                  <a:schemeClr val="accent1"/>
                </a:solidFill>
                <a:latin typeface="Tw Cen MT" panose="020B0602020104020603" pitchFamily="34" charset="0"/>
              </a:rPr>
            </a:br>
            <a:r>
              <a:rPr lang="en-US" sz="1600" b="0" dirty="0" smtClean="0">
                <a:solidFill>
                  <a:schemeClr val="accent1"/>
                </a:solidFill>
                <a:latin typeface="Tw Cen MT" panose="020B0602020104020603" pitchFamily="34" charset="0"/>
              </a:rPr>
              <a:t/>
            </a:r>
            <a:br>
              <a:rPr lang="en-US" sz="1600" b="0" dirty="0" smtClean="0">
                <a:solidFill>
                  <a:schemeClr val="accent1"/>
                </a:solidFill>
                <a:latin typeface="Tw Cen MT" panose="020B0602020104020603" pitchFamily="34" charset="0"/>
              </a:rPr>
            </a:br>
            <a:r>
              <a:rPr lang="en-US" sz="1600" b="0" dirty="0" smtClean="0">
                <a:solidFill>
                  <a:schemeClr val="accent1"/>
                </a:solidFill>
                <a:latin typeface="Tw Cen MT" panose="020B0602020104020603" pitchFamily="34" charset="0"/>
              </a:rPr>
              <a:t/>
            </a:r>
            <a:br>
              <a:rPr lang="en-US" sz="1600" b="0" dirty="0" smtClean="0">
                <a:solidFill>
                  <a:schemeClr val="accent1"/>
                </a:solidFill>
                <a:latin typeface="Tw Cen MT" panose="020B0602020104020603" pitchFamily="34" charset="0"/>
              </a:rPr>
            </a:br>
            <a:r>
              <a:rPr lang="en-US" sz="1600" b="0" dirty="0" smtClean="0">
                <a:latin typeface="Tw Cen MT" panose="020B0602020104020603" pitchFamily="34" charset="0"/>
              </a:rPr>
              <a:t>(NIGHTTIME </a:t>
            </a:r>
            <a:r>
              <a:rPr lang="en-US" sz="1600" b="0" dirty="0">
                <a:latin typeface="Tw Cen MT" panose="020B0602020104020603" pitchFamily="34" charset="0"/>
              </a:rPr>
              <a:t>HOURS)</a:t>
            </a:r>
            <a:br>
              <a:rPr lang="en-US" sz="1600" b="0" dirty="0">
                <a:latin typeface="Tw Cen MT" panose="020B0602020104020603" pitchFamily="34" charset="0"/>
              </a:rPr>
            </a:br>
            <a:r>
              <a:rPr lang="en-US" sz="1600" b="0" dirty="0">
                <a:latin typeface="Tw Cen MT" panose="020B0602020104020603" pitchFamily="34" charset="0"/>
              </a:rPr>
              <a:t/>
            </a:r>
            <a:br>
              <a:rPr lang="en-US" sz="1600" b="0" dirty="0">
                <a:latin typeface="Tw Cen MT" panose="020B0602020104020603" pitchFamily="34" charset="0"/>
              </a:rPr>
            </a:br>
            <a:r>
              <a:rPr lang="en-US" sz="1600" b="0" dirty="0">
                <a:latin typeface="Tw Cen MT" panose="020B0602020104020603" pitchFamily="34" charset="0"/>
              </a:rPr>
              <a:t>HORIZANTAL ILLUMINANCE: </a:t>
            </a:r>
            <a:r>
              <a:rPr lang="en-US" sz="1600" b="0" dirty="0" smtClean="0">
                <a:solidFill>
                  <a:schemeClr val="accent1"/>
                </a:solidFill>
                <a:latin typeface="Tw Cen MT" panose="020B0602020104020603" pitchFamily="34" charset="0"/>
              </a:rPr>
              <a:t>20 </a:t>
            </a:r>
            <a:r>
              <a:rPr lang="en-US" sz="1600" b="0" dirty="0">
                <a:solidFill>
                  <a:schemeClr val="accent1"/>
                </a:solidFill>
                <a:latin typeface="Tw Cen MT" panose="020B0602020104020603" pitchFamily="34" charset="0"/>
              </a:rPr>
              <a:t>LUX</a:t>
            </a:r>
            <a:br>
              <a:rPr lang="en-US" sz="1600" b="0" dirty="0">
                <a:solidFill>
                  <a:schemeClr val="accent1"/>
                </a:solidFill>
                <a:latin typeface="Tw Cen MT" panose="020B0602020104020603" pitchFamily="34" charset="0"/>
              </a:rPr>
            </a:br>
            <a:r>
              <a:rPr lang="en-US" sz="1600" b="0" dirty="0">
                <a:latin typeface="Tw Cen MT" panose="020B0602020104020603" pitchFamily="34" charset="0"/>
              </a:rPr>
              <a:t/>
            </a:r>
            <a:br>
              <a:rPr lang="en-US" sz="1600" b="0" dirty="0">
                <a:latin typeface="Tw Cen MT" panose="020B0602020104020603" pitchFamily="34" charset="0"/>
              </a:rPr>
            </a:br>
            <a:r>
              <a:rPr lang="en-US" sz="1600" b="0" dirty="0">
                <a:latin typeface="Tw Cen MT" panose="020B0602020104020603" pitchFamily="34" charset="0"/>
              </a:rPr>
              <a:t>VERTICAL ILLUMINANCE: </a:t>
            </a:r>
            <a:r>
              <a:rPr lang="en-US" sz="1600" b="0" dirty="0">
                <a:solidFill>
                  <a:schemeClr val="accent1"/>
                </a:solidFill>
                <a:latin typeface="Tw Cen MT" panose="020B0602020104020603" pitchFamily="34" charset="0"/>
              </a:rPr>
              <a:t>1</a:t>
            </a:r>
            <a:r>
              <a:rPr lang="en-US" sz="1600" b="0" dirty="0" smtClean="0">
                <a:solidFill>
                  <a:schemeClr val="accent1"/>
                </a:solidFill>
                <a:latin typeface="Tw Cen MT" panose="020B0602020104020603" pitchFamily="34" charset="0"/>
              </a:rPr>
              <a:t>0 </a:t>
            </a:r>
            <a:r>
              <a:rPr lang="en-US" sz="1600" b="0" dirty="0">
                <a:solidFill>
                  <a:schemeClr val="accent1"/>
                </a:solidFill>
                <a:latin typeface="Tw Cen MT" panose="020B0602020104020603" pitchFamily="34" charset="0"/>
              </a:rPr>
              <a:t>LUX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u="sng" dirty="0" smtClean="0">
                <a:latin typeface="Tw Cen MT" panose="020B0602020104020603" pitchFamily="34" charset="0"/>
              </a:rPr>
              <a:t>VESTIBULE: HIGH ACTIVITY</a:t>
            </a:r>
            <a:r>
              <a:rPr lang="en-US" sz="1600" b="0" dirty="0">
                <a:solidFill>
                  <a:schemeClr val="accent1"/>
                </a:solidFill>
                <a:latin typeface="Tw Cen MT" panose="020B0602020104020603" pitchFamily="34" charset="0"/>
              </a:rPr>
              <a:t/>
            </a:r>
            <a:br>
              <a:rPr lang="en-US" sz="1600" b="0" dirty="0">
                <a:solidFill>
                  <a:schemeClr val="accent1"/>
                </a:solidFill>
                <a:latin typeface="Tw Cen MT" panose="020B0602020104020603" pitchFamily="34" charset="0"/>
              </a:rPr>
            </a:br>
            <a:r>
              <a:rPr lang="en-US" sz="1600" b="0" dirty="0">
                <a:solidFill>
                  <a:schemeClr val="accent1"/>
                </a:solidFill>
                <a:latin typeface="Tw Cen MT" panose="020B0602020104020603" pitchFamily="34" charset="0"/>
              </a:rPr>
              <a:t/>
            </a:r>
            <a:br>
              <a:rPr lang="en-US" sz="1600" b="0" dirty="0">
                <a:solidFill>
                  <a:schemeClr val="accent1"/>
                </a:solidFill>
                <a:latin typeface="Tw Cen MT" panose="020B0602020104020603" pitchFamily="34" charset="0"/>
              </a:rPr>
            </a:br>
            <a:r>
              <a:rPr lang="en-US" sz="1600" b="0" dirty="0">
                <a:solidFill>
                  <a:schemeClr val="accent1"/>
                </a:solidFill>
                <a:latin typeface="Tw Cen MT" panose="020B0602020104020603" pitchFamily="34" charset="0"/>
              </a:rPr>
              <a:t/>
            </a:r>
            <a:br>
              <a:rPr lang="en-US" sz="1600" b="0" dirty="0">
                <a:solidFill>
                  <a:schemeClr val="accent1"/>
                </a:solidFill>
                <a:latin typeface="Tw Cen MT" panose="020B0602020104020603" pitchFamily="34" charset="0"/>
              </a:rPr>
            </a:br>
            <a:r>
              <a:rPr lang="en-US" sz="1600" b="0" dirty="0">
                <a:latin typeface="Tw Cen MT" panose="020B0602020104020603" pitchFamily="34" charset="0"/>
              </a:rPr>
              <a:t>(NIGHTTIME HOURS)</a:t>
            </a:r>
            <a:br>
              <a:rPr lang="en-US" sz="1600" b="0" dirty="0">
                <a:latin typeface="Tw Cen MT" panose="020B0602020104020603" pitchFamily="34" charset="0"/>
              </a:rPr>
            </a:br>
            <a:r>
              <a:rPr lang="en-US" sz="1600" b="0" dirty="0">
                <a:latin typeface="Tw Cen MT" panose="020B0602020104020603" pitchFamily="34" charset="0"/>
              </a:rPr>
              <a:t/>
            </a:r>
            <a:br>
              <a:rPr lang="en-US" sz="1600" b="0" dirty="0">
                <a:latin typeface="Tw Cen MT" panose="020B0602020104020603" pitchFamily="34" charset="0"/>
              </a:rPr>
            </a:br>
            <a:r>
              <a:rPr lang="en-US" sz="1600" b="0" dirty="0">
                <a:latin typeface="Tw Cen MT" panose="020B0602020104020603" pitchFamily="34" charset="0"/>
              </a:rPr>
              <a:t>HORIZANTAL ILLUMINANCE: </a:t>
            </a:r>
            <a:r>
              <a:rPr lang="en-US" sz="1600" b="0" dirty="0" smtClean="0">
                <a:solidFill>
                  <a:schemeClr val="accent1"/>
                </a:solidFill>
                <a:latin typeface="Tw Cen MT" panose="020B0602020104020603" pitchFamily="34" charset="0"/>
              </a:rPr>
              <a:t>100 </a:t>
            </a:r>
            <a:r>
              <a:rPr lang="en-US" sz="1600" b="0" dirty="0">
                <a:solidFill>
                  <a:schemeClr val="accent1"/>
                </a:solidFill>
                <a:latin typeface="Tw Cen MT" panose="020B0602020104020603" pitchFamily="34" charset="0"/>
              </a:rPr>
              <a:t>LUX</a:t>
            </a:r>
            <a:br>
              <a:rPr lang="en-US" sz="1600" b="0" dirty="0">
                <a:solidFill>
                  <a:schemeClr val="accent1"/>
                </a:solidFill>
                <a:latin typeface="Tw Cen MT" panose="020B0602020104020603" pitchFamily="34" charset="0"/>
              </a:rPr>
            </a:br>
            <a:r>
              <a:rPr lang="en-US" sz="1600" b="0" dirty="0">
                <a:latin typeface="Tw Cen MT" panose="020B0602020104020603" pitchFamily="34" charset="0"/>
              </a:rPr>
              <a:t/>
            </a:r>
            <a:br>
              <a:rPr lang="en-US" sz="1600" b="0" dirty="0">
                <a:latin typeface="Tw Cen MT" panose="020B0602020104020603" pitchFamily="34" charset="0"/>
              </a:rPr>
            </a:br>
            <a:r>
              <a:rPr lang="en-US" sz="1600" b="0" dirty="0">
                <a:latin typeface="Tw Cen MT" panose="020B0602020104020603" pitchFamily="34" charset="0"/>
              </a:rPr>
              <a:t>VERTICAL ILLUMINANCE: </a:t>
            </a:r>
            <a:r>
              <a:rPr lang="en-US" sz="1600" b="0" dirty="0" smtClean="0">
                <a:solidFill>
                  <a:schemeClr val="accent1"/>
                </a:solidFill>
                <a:latin typeface="Tw Cen MT" panose="020B0602020104020603" pitchFamily="34" charset="0"/>
              </a:rPr>
              <a:t>50 </a:t>
            </a:r>
            <a:r>
              <a:rPr lang="en-US" sz="1600" b="0" dirty="0">
                <a:solidFill>
                  <a:schemeClr val="accent1"/>
                </a:solidFill>
                <a:latin typeface="Tw Cen MT" panose="020B0602020104020603" pitchFamily="34" charset="0"/>
              </a:rPr>
              <a:t>LUX</a:t>
            </a:r>
          </a:p>
          <a:p>
            <a:r>
              <a:rPr lang="en-US" sz="1600" b="0" dirty="0" smtClean="0">
                <a:latin typeface="Tw Cen MT" panose="020B0602020104020603" pitchFamily="34" charset="0"/>
              </a:rPr>
              <a:t> </a:t>
            </a: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u="sng" dirty="0" smtClean="0">
                <a:latin typeface="Tw Cen MT" panose="020B0602020104020603" pitchFamily="34" charset="0"/>
              </a:rPr>
              <a:t>LIGHTING POWER ALLOWANCES</a:t>
            </a:r>
            <a:r>
              <a:rPr lang="en-US" sz="1600" b="0" dirty="0" smtClean="0">
                <a:latin typeface="Tw Cen MT" panose="020B0602020104020603" pitchFamily="34" charset="0"/>
              </a:rPr>
              <a:t/>
            </a:r>
            <a:br>
              <a:rPr lang="en-US" sz="1600" b="0" dirty="0" smtClean="0">
                <a:latin typeface="Tw Cen MT" panose="020B0602020104020603" pitchFamily="34" charset="0"/>
              </a:rPr>
            </a:br>
            <a:r>
              <a:rPr lang="en-US" sz="1600" b="0" dirty="0" smtClean="0">
                <a:latin typeface="Tw Cen MT" panose="020B0602020104020603" pitchFamily="34" charset="0"/>
              </a:rPr>
              <a:t/>
            </a:r>
            <a:br>
              <a:rPr lang="en-US" sz="1600" b="0" dirty="0" smtClean="0">
                <a:latin typeface="Tw Cen MT" panose="020B0602020104020603" pitchFamily="34" charset="0"/>
              </a:rPr>
            </a:br>
            <a:r>
              <a:rPr lang="en-US" sz="1600" b="0" dirty="0" smtClean="0">
                <a:latin typeface="Tw Cen MT" panose="020B0602020104020603" pitchFamily="34" charset="0"/>
              </a:rPr>
              <a:t>GENERAL LOBBY SPACE: </a:t>
            </a:r>
            <a:r>
              <a:rPr lang="en-US" sz="1600" b="0" dirty="0" smtClean="0">
                <a:solidFill>
                  <a:schemeClr val="accent1"/>
                </a:solidFill>
                <a:latin typeface="Tw Cen MT" panose="020B0602020104020603" pitchFamily="34" charset="0"/>
              </a:rPr>
              <a:t>0.9 W/FT</a:t>
            </a:r>
            <a:r>
              <a:rPr lang="en-US" sz="1600" baseline="30000" dirty="0" smtClean="0">
                <a:solidFill>
                  <a:schemeClr val="accent1"/>
                </a:solidFill>
                <a:latin typeface="Tw Cen MT" panose="020B0602020104020603" pitchFamily="34" charset="0"/>
              </a:rPr>
              <a:t>2</a:t>
            </a:r>
            <a:br>
              <a:rPr lang="en-US" sz="1600" baseline="30000" dirty="0" smtClean="0">
                <a:solidFill>
                  <a:schemeClr val="accent1"/>
                </a:solidFill>
                <a:latin typeface="Tw Cen MT" panose="020B0602020104020603" pitchFamily="34" charset="0"/>
              </a:rPr>
            </a:br>
            <a:r>
              <a:rPr lang="en-US" sz="1600" baseline="30000" dirty="0" smtClean="0">
                <a:solidFill>
                  <a:schemeClr val="accent1"/>
                </a:solidFill>
                <a:latin typeface="Tw Cen MT" panose="020B0602020104020603" pitchFamily="34" charset="0"/>
              </a:rPr>
              <a:t/>
            </a:r>
            <a:br>
              <a:rPr lang="en-US" sz="1600" baseline="30000" dirty="0" smtClean="0">
                <a:solidFill>
                  <a:schemeClr val="accent1"/>
                </a:solidFill>
                <a:latin typeface="Tw Cen MT" panose="020B0602020104020603" pitchFamily="34" charset="0"/>
              </a:rPr>
            </a:br>
            <a:endParaRPr lang="en-US" sz="1600" b="0" dirty="0" smtClean="0">
              <a:latin typeface="Tw Cen MT" panose="020B0602020104020603" pitchFamily="34" charset="0"/>
            </a:endParaRPr>
          </a:p>
          <a:p>
            <a:endParaRPr lang="en-US" sz="2000" b="0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160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Content Placeholder 3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69398" cy="7315200"/>
          </a:xfr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687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1111"/>
            <a:ext cx="4628084" cy="1065808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sp>
        <p:nvSpPr>
          <p:cNvPr id="100" name="Rectangle 99"/>
          <p:cNvSpPr/>
          <p:nvPr/>
        </p:nvSpPr>
        <p:spPr>
          <a:xfrm>
            <a:off x="4628084" y="-5556"/>
            <a:ext cx="7563915" cy="8693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521325"/>
            <a:ext cx="12188219" cy="1336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26881"/>
            <a:ext cx="463187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PROJECT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869" y="858192"/>
            <a:ext cx="7560131" cy="4667516"/>
          </a:xfrm>
          <a:noFill/>
        </p:spPr>
      </p:pic>
      <p:cxnSp>
        <p:nvCxnSpPr>
          <p:cNvPr id="8" name="Straight Connector 7"/>
          <p:cNvCxnSpPr/>
          <p:nvPr/>
        </p:nvCxnSpPr>
        <p:spPr>
          <a:xfrm flipV="1">
            <a:off x="4631872" y="1"/>
            <a:ext cx="0" cy="6852443"/>
          </a:xfrm>
          <a:prstGeom prst="line">
            <a:avLst/>
          </a:prstGeom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4631869" y="5532437"/>
            <a:ext cx="7560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BACKGROUND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4631868" y="0"/>
            <a:ext cx="7560131" cy="863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HEALTH SCIENCE FACILITY III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705394" y="863748"/>
            <a:ext cx="3930263" cy="4663132"/>
          </a:xfrm>
        </p:spPr>
        <p:txBody>
          <a:bodyPr anchor="t">
            <a:normAutofit/>
          </a:bodyPr>
          <a:lstStyle/>
          <a:p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latin typeface="Tw Cen MT" panose="020B0602020104020603" pitchFamily="34" charset="0"/>
              </a:rPr>
              <a:t>HOUSES </a:t>
            </a:r>
            <a:r>
              <a:rPr lang="en-US" sz="1600" b="0" dirty="0">
                <a:latin typeface="Tw Cen MT" panose="020B0602020104020603" pitchFamily="34" charset="0"/>
              </a:rPr>
              <a:t>RESEARCH GROUPS FOR SCHOOLS OF MEDICINE, PHARMACY, AND </a:t>
            </a:r>
            <a:r>
              <a:rPr lang="en-US" sz="1600" b="0" dirty="0" smtClean="0">
                <a:latin typeface="Tw Cen MT" panose="020B0602020104020603" pitchFamily="34" charset="0"/>
              </a:rPr>
              <a:t>DENTISTRY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latin typeface="Tw Cen MT" panose="020B0602020104020603" pitchFamily="34" charset="0"/>
              </a:rPr>
              <a:t>SHARE NANOMEDICINE CENTER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latin typeface="Tw Cen MT" panose="020B0602020104020603" pitchFamily="34" charset="0"/>
              </a:rPr>
              <a:t>DRY LAB, WET LAB, ATRIUM CONNECTION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latin typeface="Tw Cen MT" panose="020B0602020104020603" pitchFamily="34" charset="0"/>
              </a:rPr>
              <a:t>ARCHITECT: HELLMUTH, OBATA, KASSABAUM (HOK)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latin typeface="Tw Cen MT" panose="020B0602020104020603" pitchFamily="34" charset="0"/>
              </a:rPr>
              <a:t>CONSTRUCTION MANAGER: BARTON MALOW COMPANY</a:t>
            </a:r>
            <a:endParaRPr lang="en-US" sz="1600" b="0" dirty="0">
              <a:latin typeface="Tw Cen MT" panose="020B0602020104020603" pitchFamily="34" charset="0"/>
            </a:endParaRPr>
          </a:p>
        </p:txBody>
      </p:sp>
      <p:grpSp>
        <p:nvGrpSpPr>
          <p:cNvPr id="101" name="Group 100"/>
          <p:cNvGrpSpPr/>
          <p:nvPr/>
        </p:nvGrpSpPr>
        <p:grpSpPr>
          <a:xfrm>
            <a:off x="886870" y="498449"/>
            <a:ext cx="2858127" cy="368077"/>
            <a:chOff x="680699" y="499782"/>
            <a:chExt cx="2858127" cy="368077"/>
          </a:xfrm>
        </p:grpSpPr>
        <p:grpSp>
          <p:nvGrpSpPr>
            <p:cNvPr id="102" name="Group 101"/>
            <p:cNvGrpSpPr/>
            <p:nvPr/>
          </p:nvGrpSpPr>
          <p:grpSpPr>
            <a:xfrm>
              <a:off x="680699" y="499782"/>
              <a:ext cx="347031" cy="342122"/>
              <a:chOff x="0" y="0"/>
              <a:chExt cx="1828800" cy="1819469"/>
            </a:xfrm>
          </p:grpSpPr>
          <p:sp>
            <p:nvSpPr>
              <p:cNvPr id="109" name="Donut 108"/>
              <p:cNvSpPr/>
              <p:nvPr/>
            </p:nvSpPr>
            <p:spPr>
              <a:xfrm>
                <a:off x="0" y="0"/>
                <a:ext cx="1828800" cy="1819469"/>
              </a:xfrm>
              <a:prstGeom prst="donut">
                <a:avLst>
                  <a:gd name="adj" fmla="val 8429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10" name="Teardrop 109"/>
              <p:cNvSpPr/>
              <p:nvPr/>
            </p:nvSpPr>
            <p:spPr>
              <a:xfrm rot="8057985">
                <a:off x="505792" y="351728"/>
                <a:ext cx="810627" cy="810541"/>
              </a:xfrm>
              <a:prstGeom prst="teardrop">
                <a:avLst>
                  <a:gd name="adj" fmla="val 147713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11" name="Oval 110"/>
              <p:cNvSpPr/>
              <p:nvPr/>
            </p:nvSpPr>
            <p:spPr>
              <a:xfrm>
                <a:off x="732452" y="592909"/>
                <a:ext cx="367787" cy="36347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76569" y="501301"/>
              <a:ext cx="343741" cy="365225"/>
            </a:xfrm>
            <a:prstGeom prst="rect">
              <a:avLst/>
            </a:prstGeom>
          </p:spPr>
        </p:pic>
        <p:pic>
          <p:nvPicPr>
            <p:cNvPr id="104" name="Picture 10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58053" y="500262"/>
              <a:ext cx="343741" cy="365225"/>
            </a:xfrm>
            <a:prstGeom prst="rect">
              <a:avLst/>
            </a:prstGeom>
          </p:spPr>
        </p:pic>
        <p:pic>
          <p:nvPicPr>
            <p:cNvPr id="105" name="Picture 10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39537" y="499782"/>
              <a:ext cx="343741" cy="359854"/>
            </a:xfrm>
            <a:prstGeom prst="rect">
              <a:avLst/>
            </a:prstGeom>
          </p:spPr>
        </p:pic>
        <p:pic>
          <p:nvPicPr>
            <p:cNvPr id="106" name="Picture 10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21021" y="500262"/>
              <a:ext cx="343741" cy="365225"/>
            </a:xfrm>
            <a:prstGeom prst="rect">
              <a:avLst/>
            </a:prstGeom>
          </p:spPr>
        </p:pic>
        <p:pic>
          <p:nvPicPr>
            <p:cNvPr id="107" name="Picture 10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195085" y="501301"/>
              <a:ext cx="343741" cy="365225"/>
            </a:xfrm>
            <a:prstGeom prst="rect">
              <a:avLst/>
            </a:prstGeom>
          </p:spPr>
        </p:pic>
        <p:pic>
          <p:nvPicPr>
            <p:cNvPr id="108" name="Picture 10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02914" y="499782"/>
              <a:ext cx="346426" cy="368077"/>
            </a:xfrm>
            <a:prstGeom prst="rect">
              <a:avLst/>
            </a:prstGeom>
          </p:spPr>
        </p:pic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75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1111"/>
            <a:ext cx="4628084" cy="1065808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sp>
        <p:nvSpPr>
          <p:cNvPr id="56" name="Rectangle 55"/>
          <p:cNvSpPr/>
          <p:nvPr/>
        </p:nvSpPr>
        <p:spPr>
          <a:xfrm>
            <a:off x="4628084" y="-5556"/>
            <a:ext cx="7563915" cy="8693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087" y="858191"/>
            <a:ext cx="7560131" cy="4668689"/>
          </a:xfrm>
        </p:spPr>
      </p:pic>
      <p:sp>
        <p:nvSpPr>
          <p:cNvPr id="10" name="Rectangle 9"/>
          <p:cNvSpPr/>
          <p:nvPr/>
        </p:nvSpPr>
        <p:spPr>
          <a:xfrm>
            <a:off x="0" y="5521325"/>
            <a:ext cx="12188219" cy="1336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26881"/>
            <a:ext cx="463187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MAIN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631872" y="1"/>
            <a:ext cx="0" cy="6852443"/>
          </a:xfrm>
          <a:prstGeom prst="line">
            <a:avLst/>
          </a:prstGeom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4631869" y="5532437"/>
            <a:ext cx="7560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ATRIUM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CANOPIED ENTRY + VESTIBULE</a:t>
            </a:r>
            <a:r>
              <a:rPr lang="en-US" sz="24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 </a:t>
            </a:r>
            <a:endParaRPr lang="en-US" sz="24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705394" y="863748"/>
            <a:ext cx="3930263" cy="4663132"/>
          </a:xfrm>
        </p:spPr>
        <p:txBody>
          <a:bodyPr anchor="t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endParaRPr lang="en-US" sz="2000" b="0" dirty="0">
              <a:latin typeface="Tw Cen MT" panose="020B0602020104020603" pitchFamily="34" charset="0"/>
            </a:endParaRPr>
          </a:p>
          <a:p>
            <a:r>
              <a:rPr lang="en-US" sz="2000" b="0" dirty="0" smtClean="0">
                <a:latin typeface="Tw Cen MT" panose="020B0602020104020603" pitchFamily="34" charset="0"/>
              </a:rPr>
              <a:t> </a:t>
            </a:r>
            <a:endParaRPr lang="en-US" sz="2000" b="0" dirty="0">
              <a:latin typeface="Tw Cen MT" panose="020B0602020104020603" pitchFamily="34" charset="0"/>
            </a:endParaRPr>
          </a:p>
        </p:txBody>
      </p:sp>
      <p:sp>
        <p:nvSpPr>
          <p:cNvPr id="22" name="Text Placeholder 2"/>
          <p:cNvSpPr txBox="1">
            <a:spLocks/>
          </p:cNvSpPr>
          <p:nvPr/>
        </p:nvSpPr>
        <p:spPr>
          <a:xfrm>
            <a:off x="4631869" y="0"/>
            <a:ext cx="7560130" cy="863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DESIGN SOLUTION 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886870" y="498449"/>
            <a:ext cx="2858127" cy="371961"/>
            <a:chOff x="886870" y="498449"/>
            <a:chExt cx="2858127" cy="371961"/>
          </a:xfrm>
        </p:grpSpPr>
        <p:grpSp>
          <p:nvGrpSpPr>
            <p:cNvPr id="45" name="Group 44"/>
            <p:cNvGrpSpPr/>
            <p:nvPr/>
          </p:nvGrpSpPr>
          <p:grpSpPr>
            <a:xfrm>
              <a:off x="886870" y="498449"/>
              <a:ext cx="347031" cy="342122"/>
              <a:chOff x="0" y="0"/>
              <a:chExt cx="1828800" cy="1819469"/>
            </a:xfrm>
          </p:grpSpPr>
          <p:sp>
            <p:nvSpPr>
              <p:cNvPr id="52" name="Donut 51"/>
              <p:cNvSpPr/>
              <p:nvPr/>
            </p:nvSpPr>
            <p:spPr>
              <a:xfrm>
                <a:off x="0" y="0"/>
                <a:ext cx="1828800" cy="1819469"/>
              </a:xfrm>
              <a:prstGeom prst="donut">
                <a:avLst>
                  <a:gd name="adj" fmla="val 8429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3" name="Teardrop 52"/>
              <p:cNvSpPr/>
              <p:nvPr/>
            </p:nvSpPr>
            <p:spPr>
              <a:xfrm rot="8057985">
                <a:off x="505792" y="351728"/>
                <a:ext cx="810627" cy="810541"/>
              </a:xfrm>
              <a:prstGeom prst="teardrop">
                <a:avLst>
                  <a:gd name="adj" fmla="val 147713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732452" y="592909"/>
                <a:ext cx="367787" cy="36347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82740" y="499968"/>
              <a:ext cx="343741" cy="365225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64224" y="498929"/>
              <a:ext cx="343741" cy="365225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45708" y="498449"/>
              <a:ext cx="343741" cy="359854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01256" y="499968"/>
              <a:ext cx="343741" cy="365225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09085" y="498449"/>
              <a:ext cx="346426" cy="368077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20853" y="498449"/>
              <a:ext cx="350080" cy="371961"/>
            </a:xfrm>
            <a:prstGeom prst="rect">
              <a:avLst/>
            </a:prstGeom>
          </p:spPr>
        </p:pic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80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1111"/>
            <a:ext cx="4628084" cy="1065808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sp>
        <p:nvSpPr>
          <p:cNvPr id="56" name="Rectangle 55"/>
          <p:cNvSpPr/>
          <p:nvPr/>
        </p:nvSpPr>
        <p:spPr>
          <a:xfrm>
            <a:off x="4628084" y="-5556"/>
            <a:ext cx="7563915" cy="8693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087" y="858191"/>
            <a:ext cx="7560131" cy="4668689"/>
          </a:xfrm>
        </p:spPr>
      </p:pic>
      <p:sp>
        <p:nvSpPr>
          <p:cNvPr id="10" name="Rectangle 9"/>
          <p:cNvSpPr/>
          <p:nvPr/>
        </p:nvSpPr>
        <p:spPr>
          <a:xfrm>
            <a:off x="-3" y="5521325"/>
            <a:ext cx="12188219" cy="1336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26881"/>
            <a:ext cx="463187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MAIN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631872" y="1"/>
            <a:ext cx="0" cy="6852443"/>
          </a:xfrm>
          <a:prstGeom prst="line">
            <a:avLst/>
          </a:prstGeom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4631869" y="5532437"/>
            <a:ext cx="7560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ATRIUM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CANOPIED ENTRY + VESTIBULE  </a:t>
            </a:r>
            <a:endParaRPr lang="en-US" sz="24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7784123" y="2239076"/>
            <a:ext cx="1207477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784122" y="3915476"/>
            <a:ext cx="1207477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"/>
          <p:cNvSpPr txBox="1">
            <a:spLocks/>
          </p:cNvSpPr>
          <p:nvPr/>
        </p:nvSpPr>
        <p:spPr>
          <a:xfrm>
            <a:off x="4631869" y="0"/>
            <a:ext cx="7560130" cy="863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DESIGN SOLUTION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886870" y="498449"/>
            <a:ext cx="2858127" cy="371961"/>
            <a:chOff x="886870" y="498449"/>
            <a:chExt cx="2858127" cy="371961"/>
          </a:xfrm>
        </p:grpSpPr>
        <p:grpSp>
          <p:nvGrpSpPr>
            <p:cNvPr id="45" name="Group 44"/>
            <p:cNvGrpSpPr/>
            <p:nvPr/>
          </p:nvGrpSpPr>
          <p:grpSpPr>
            <a:xfrm>
              <a:off x="886870" y="498449"/>
              <a:ext cx="347031" cy="342122"/>
              <a:chOff x="0" y="0"/>
              <a:chExt cx="1828800" cy="1819469"/>
            </a:xfrm>
          </p:grpSpPr>
          <p:sp>
            <p:nvSpPr>
              <p:cNvPr id="52" name="Donut 51"/>
              <p:cNvSpPr/>
              <p:nvPr/>
            </p:nvSpPr>
            <p:spPr>
              <a:xfrm>
                <a:off x="0" y="0"/>
                <a:ext cx="1828800" cy="1819469"/>
              </a:xfrm>
              <a:prstGeom prst="donut">
                <a:avLst>
                  <a:gd name="adj" fmla="val 8429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3" name="Teardrop 52"/>
              <p:cNvSpPr/>
              <p:nvPr/>
            </p:nvSpPr>
            <p:spPr>
              <a:xfrm rot="8057985">
                <a:off x="505792" y="351728"/>
                <a:ext cx="810627" cy="810541"/>
              </a:xfrm>
              <a:prstGeom prst="teardrop">
                <a:avLst>
                  <a:gd name="adj" fmla="val 147713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732452" y="592909"/>
                <a:ext cx="367787" cy="36347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82740" y="499968"/>
              <a:ext cx="343741" cy="365225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64224" y="498929"/>
              <a:ext cx="343741" cy="365225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45708" y="498449"/>
              <a:ext cx="343741" cy="359854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01256" y="499968"/>
              <a:ext cx="343741" cy="365225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09085" y="498449"/>
              <a:ext cx="346426" cy="368077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20853" y="498449"/>
              <a:ext cx="350080" cy="371961"/>
            </a:xfrm>
            <a:prstGeom prst="rect">
              <a:avLst/>
            </a:prstGeom>
          </p:spPr>
        </p:pic>
      </p:grpSp>
      <p:sp>
        <p:nvSpPr>
          <p:cNvPr id="29" name="Text Placeholder 5"/>
          <p:cNvSpPr>
            <a:spLocks noGrp="1"/>
          </p:cNvSpPr>
          <p:nvPr>
            <p:ph type="body" idx="1"/>
          </p:nvPr>
        </p:nvSpPr>
        <p:spPr>
          <a:xfrm>
            <a:off x="705394" y="863748"/>
            <a:ext cx="3930263" cy="4663132"/>
          </a:xfrm>
        </p:spPr>
        <p:txBody>
          <a:bodyPr anchor="t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latin typeface="Tw Cen MT" panose="020B0602020104020603" pitchFamily="34" charset="0"/>
              </a:rPr>
              <a:t>SURFACE MOUNTED LINEAR DOWNLIGHT</a:t>
            </a:r>
          </a:p>
          <a:p>
            <a:endParaRPr lang="en-US" sz="1600" b="0" dirty="0" smtClean="0">
              <a:latin typeface="Tw Cen MT" panose="020B0602020104020603" pitchFamily="34" charset="0"/>
            </a:endParaRPr>
          </a:p>
          <a:p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latin typeface="Tw Cen MT" panose="020B0602020104020603" pitchFamily="34" charset="0"/>
            </a:endParaRPr>
          </a:p>
          <a:p>
            <a:endParaRPr lang="en-US" sz="2000" b="0" dirty="0">
              <a:latin typeface="Tw Cen MT" panose="020B0602020104020603" pitchFamily="34" charset="0"/>
            </a:endParaRPr>
          </a:p>
          <a:p>
            <a:endParaRPr lang="en-US" sz="2000" b="0" dirty="0">
              <a:latin typeface="Tw Cen MT" panose="020B0602020104020603" pitchFamily="34" charset="0"/>
            </a:endParaRPr>
          </a:p>
          <a:p>
            <a:r>
              <a:rPr lang="en-US" sz="2000" b="0" dirty="0" smtClean="0">
                <a:latin typeface="Tw Cen MT" panose="020B0602020104020603" pitchFamily="34" charset="0"/>
              </a:rPr>
              <a:t> </a:t>
            </a:r>
            <a:endParaRPr lang="en-US" sz="2000" b="0" dirty="0">
              <a:latin typeface="Tw Cen MT" panose="020B0602020104020603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79" y="2188334"/>
            <a:ext cx="564985" cy="56498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7661546" y="2040628"/>
            <a:ext cx="1437489" cy="1155726"/>
          </a:xfrm>
          <a:prstGeom prst="rect">
            <a:avLst/>
          </a:prstGeom>
          <a:gradFill flip="none" rotWithShape="1">
            <a:gsLst>
              <a:gs pos="12000">
                <a:schemeClr val="accent4">
                  <a:shade val="30000"/>
                  <a:satMod val="115000"/>
                  <a:alpha val="0"/>
                  <a:lumMod val="30000"/>
                </a:schemeClr>
              </a:gs>
              <a:gs pos="88000">
                <a:schemeClr val="accent4">
                  <a:lumMod val="40000"/>
                  <a:lumOff val="60000"/>
                  <a:shade val="67500"/>
                  <a:satMod val="115000"/>
                </a:schemeClr>
              </a:gs>
              <a:gs pos="98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0"/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 rot="10800000">
            <a:off x="7657762" y="2971955"/>
            <a:ext cx="1437489" cy="1155726"/>
          </a:xfrm>
          <a:prstGeom prst="rect">
            <a:avLst/>
          </a:prstGeom>
          <a:gradFill flip="none" rotWithShape="1">
            <a:gsLst>
              <a:gs pos="12000">
                <a:schemeClr val="accent4">
                  <a:shade val="30000"/>
                  <a:satMod val="115000"/>
                  <a:alpha val="0"/>
                  <a:lumMod val="30000"/>
                </a:schemeClr>
              </a:gs>
              <a:gs pos="88000">
                <a:schemeClr val="accent4">
                  <a:lumMod val="40000"/>
                  <a:lumOff val="60000"/>
                  <a:shade val="67500"/>
                  <a:satMod val="115000"/>
                </a:schemeClr>
              </a:gs>
              <a:gs pos="98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0"/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90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1111"/>
            <a:ext cx="4628084" cy="1065808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pic>
        <p:nvPicPr>
          <p:cNvPr id="13" name="Content Placeholder 12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087" y="858191"/>
            <a:ext cx="7560131" cy="4668689"/>
          </a:xfrm>
        </p:spPr>
      </p:pic>
      <p:sp>
        <p:nvSpPr>
          <p:cNvPr id="20" name="Teardrop 19"/>
          <p:cNvSpPr/>
          <p:nvPr/>
        </p:nvSpPr>
        <p:spPr>
          <a:xfrm rot="2554395">
            <a:off x="6336214" y="2062990"/>
            <a:ext cx="1172583" cy="1172583"/>
          </a:xfrm>
          <a:prstGeom prst="teardrop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ardrop 20"/>
          <p:cNvSpPr/>
          <p:nvPr/>
        </p:nvSpPr>
        <p:spPr>
          <a:xfrm rot="2554395">
            <a:off x="6365649" y="2934349"/>
            <a:ext cx="1172583" cy="1172583"/>
          </a:xfrm>
          <a:prstGeom prst="teardrop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4628084" y="-5556"/>
            <a:ext cx="7563915" cy="8693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3" y="5521325"/>
            <a:ext cx="12188219" cy="1336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26881"/>
            <a:ext cx="463187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MAIN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631872" y="1"/>
            <a:ext cx="0" cy="6852443"/>
          </a:xfrm>
          <a:prstGeom prst="line">
            <a:avLst/>
          </a:prstGeom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4631869" y="5532437"/>
            <a:ext cx="7560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ATRIUM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CANOPIED ENTRY + VESTIBULE  </a:t>
            </a:r>
            <a:endParaRPr lang="en-US" sz="24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15" name="Trapezoid 14"/>
          <p:cNvSpPr/>
          <p:nvPr/>
        </p:nvSpPr>
        <p:spPr>
          <a:xfrm rot="5400000">
            <a:off x="7467600" y="2583586"/>
            <a:ext cx="199293" cy="117230"/>
          </a:xfrm>
          <a:prstGeom prst="trapezoid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63500">
              <a:schemeClr val="accent4">
                <a:lumMod val="40000"/>
                <a:lumOff val="60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rapezoid 15"/>
          <p:cNvSpPr/>
          <p:nvPr/>
        </p:nvSpPr>
        <p:spPr>
          <a:xfrm rot="5400000">
            <a:off x="7467600" y="3467254"/>
            <a:ext cx="199293" cy="117230"/>
          </a:xfrm>
          <a:prstGeom prst="trapezoid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63500">
              <a:schemeClr val="accent4">
                <a:lumMod val="40000"/>
                <a:lumOff val="60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7784123" y="2239076"/>
            <a:ext cx="1207477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784122" y="3915476"/>
            <a:ext cx="1207477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"/>
          <p:cNvSpPr txBox="1">
            <a:spLocks/>
          </p:cNvSpPr>
          <p:nvPr/>
        </p:nvSpPr>
        <p:spPr>
          <a:xfrm>
            <a:off x="4631869" y="0"/>
            <a:ext cx="7560130" cy="863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DESIGN SOLUTION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886870" y="498449"/>
            <a:ext cx="2858127" cy="371961"/>
            <a:chOff x="886870" y="498449"/>
            <a:chExt cx="2858127" cy="371961"/>
          </a:xfrm>
        </p:grpSpPr>
        <p:grpSp>
          <p:nvGrpSpPr>
            <p:cNvPr id="45" name="Group 44"/>
            <p:cNvGrpSpPr/>
            <p:nvPr/>
          </p:nvGrpSpPr>
          <p:grpSpPr>
            <a:xfrm>
              <a:off x="886870" y="498449"/>
              <a:ext cx="347031" cy="342122"/>
              <a:chOff x="0" y="0"/>
              <a:chExt cx="1828800" cy="1819469"/>
            </a:xfrm>
          </p:grpSpPr>
          <p:sp>
            <p:nvSpPr>
              <p:cNvPr id="52" name="Donut 51"/>
              <p:cNvSpPr/>
              <p:nvPr/>
            </p:nvSpPr>
            <p:spPr>
              <a:xfrm>
                <a:off x="0" y="0"/>
                <a:ext cx="1828800" cy="1819469"/>
              </a:xfrm>
              <a:prstGeom prst="donut">
                <a:avLst>
                  <a:gd name="adj" fmla="val 8429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3" name="Teardrop 52"/>
              <p:cNvSpPr/>
              <p:nvPr/>
            </p:nvSpPr>
            <p:spPr>
              <a:xfrm rot="8057985">
                <a:off x="505792" y="351728"/>
                <a:ext cx="810627" cy="810541"/>
              </a:xfrm>
              <a:prstGeom prst="teardrop">
                <a:avLst>
                  <a:gd name="adj" fmla="val 147713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732452" y="592909"/>
                <a:ext cx="367787" cy="36347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82740" y="499968"/>
              <a:ext cx="343741" cy="365225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64224" y="498929"/>
              <a:ext cx="343741" cy="365225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45708" y="498449"/>
              <a:ext cx="343741" cy="359854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01256" y="499968"/>
              <a:ext cx="343741" cy="365225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09085" y="498449"/>
              <a:ext cx="346426" cy="368077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20853" y="498449"/>
              <a:ext cx="350080" cy="371961"/>
            </a:xfrm>
            <a:prstGeom prst="rect">
              <a:avLst/>
            </a:prstGeom>
          </p:spPr>
        </p:pic>
      </p:grpSp>
      <p:sp>
        <p:nvSpPr>
          <p:cNvPr id="29" name="Text Placeholder 5"/>
          <p:cNvSpPr>
            <a:spLocks noGrp="1"/>
          </p:cNvSpPr>
          <p:nvPr>
            <p:ph type="body" idx="1"/>
          </p:nvPr>
        </p:nvSpPr>
        <p:spPr>
          <a:xfrm>
            <a:off x="705394" y="863748"/>
            <a:ext cx="3930263" cy="4663132"/>
          </a:xfrm>
        </p:spPr>
        <p:txBody>
          <a:bodyPr anchor="t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latin typeface="Tw Cen MT" panose="020B0602020104020603" pitchFamily="34" charset="0"/>
              </a:rPr>
              <a:t>SURFACE MOUNTED LINEAR DOWNLIGHT</a:t>
            </a:r>
          </a:p>
          <a:p>
            <a:endParaRPr lang="en-US" sz="1600" b="0" dirty="0" smtClean="0">
              <a:latin typeface="Tw Cen MT" panose="020B0602020104020603" pitchFamily="34" charset="0"/>
            </a:endParaRPr>
          </a:p>
          <a:p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latin typeface="Tw Cen MT" panose="020B0602020104020603" pitchFamily="34" charset="0"/>
              </a:rPr>
              <a:t>SURFACE MOUNTED DOWNLIGHT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latin typeface="Tw Cen MT" panose="020B0602020104020603" pitchFamily="34" charset="0"/>
            </a:endParaRPr>
          </a:p>
          <a:p>
            <a:endParaRPr lang="en-US" sz="2000" b="0" dirty="0">
              <a:latin typeface="Tw Cen MT" panose="020B0602020104020603" pitchFamily="34" charset="0"/>
            </a:endParaRPr>
          </a:p>
          <a:p>
            <a:endParaRPr lang="en-US" sz="2000" b="0" dirty="0">
              <a:latin typeface="Tw Cen MT" panose="020B0602020104020603" pitchFamily="34" charset="0"/>
            </a:endParaRPr>
          </a:p>
          <a:p>
            <a:r>
              <a:rPr lang="en-US" sz="2000" b="0" dirty="0" smtClean="0">
                <a:latin typeface="Tw Cen MT" panose="020B0602020104020603" pitchFamily="34" charset="0"/>
              </a:rPr>
              <a:t> </a:t>
            </a:r>
            <a:endParaRPr lang="en-US" sz="2000" b="0" dirty="0">
              <a:latin typeface="Tw Cen MT" panose="020B0602020104020603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79" y="2188334"/>
            <a:ext cx="564985" cy="56498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79" y="3417102"/>
            <a:ext cx="572636" cy="57263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32" name="Rectangle 31"/>
          <p:cNvSpPr/>
          <p:nvPr/>
        </p:nvSpPr>
        <p:spPr>
          <a:xfrm>
            <a:off x="7661546" y="2040628"/>
            <a:ext cx="1437489" cy="1155726"/>
          </a:xfrm>
          <a:prstGeom prst="rect">
            <a:avLst/>
          </a:prstGeom>
          <a:gradFill flip="none" rotWithShape="1">
            <a:gsLst>
              <a:gs pos="12000">
                <a:schemeClr val="accent4">
                  <a:shade val="30000"/>
                  <a:satMod val="115000"/>
                  <a:alpha val="0"/>
                  <a:lumMod val="30000"/>
                </a:schemeClr>
              </a:gs>
              <a:gs pos="88000">
                <a:schemeClr val="accent4">
                  <a:lumMod val="40000"/>
                  <a:lumOff val="60000"/>
                  <a:shade val="67500"/>
                  <a:satMod val="115000"/>
                </a:schemeClr>
              </a:gs>
              <a:gs pos="98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0"/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33" name="Rectangle 32"/>
          <p:cNvSpPr/>
          <p:nvPr/>
        </p:nvSpPr>
        <p:spPr>
          <a:xfrm rot="10800000">
            <a:off x="7657762" y="2971955"/>
            <a:ext cx="1437489" cy="1155726"/>
          </a:xfrm>
          <a:prstGeom prst="rect">
            <a:avLst/>
          </a:prstGeom>
          <a:gradFill flip="none" rotWithShape="1">
            <a:gsLst>
              <a:gs pos="12000">
                <a:schemeClr val="accent4">
                  <a:shade val="30000"/>
                  <a:satMod val="115000"/>
                  <a:alpha val="0"/>
                  <a:lumMod val="30000"/>
                </a:schemeClr>
              </a:gs>
              <a:gs pos="88000">
                <a:schemeClr val="accent4">
                  <a:lumMod val="40000"/>
                  <a:lumOff val="60000"/>
                  <a:shade val="67500"/>
                  <a:satMod val="115000"/>
                </a:schemeClr>
              </a:gs>
              <a:gs pos="98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0"/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37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-1" y="1054698"/>
            <a:ext cx="4635655" cy="44831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1111"/>
            <a:ext cx="4628084" cy="1065808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084" y="840571"/>
            <a:ext cx="7560135" cy="4691865"/>
          </a:xfrm>
          <a:prstGeom prst="rect">
            <a:avLst/>
          </a:prstGeom>
        </p:spPr>
      </p:pic>
      <p:sp>
        <p:nvSpPr>
          <p:cNvPr id="56" name="Rectangle 55"/>
          <p:cNvSpPr/>
          <p:nvPr/>
        </p:nvSpPr>
        <p:spPr>
          <a:xfrm>
            <a:off x="4628084" y="-5556"/>
            <a:ext cx="7563915" cy="8693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521325"/>
            <a:ext cx="12188219" cy="1336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26881"/>
            <a:ext cx="463187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MAIN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705394" y="863748"/>
            <a:ext cx="3930263" cy="4663132"/>
          </a:xfrm>
        </p:spPr>
        <p:txBody>
          <a:bodyPr anchor="t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EXTERIOR CANOPY</a:t>
            </a:r>
          </a:p>
          <a:p>
            <a:endParaRPr lang="en-US" sz="1600" b="0" dirty="0" smtClean="0">
              <a:latin typeface="Tw Cen MT" panose="020B0602020104020603" pitchFamily="34" charset="0"/>
            </a:endParaRPr>
          </a:p>
        </p:txBody>
      </p:sp>
      <p:sp>
        <p:nvSpPr>
          <p:cNvPr id="22" name="Text Placeholder 2"/>
          <p:cNvSpPr txBox="1">
            <a:spLocks/>
          </p:cNvSpPr>
          <p:nvPr/>
        </p:nvSpPr>
        <p:spPr>
          <a:xfrm>
            <a:off x="4631869" y="0"/>
            <a:ext cx="7560130" cy="863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DESIGN SOLUTION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886870" y="498449"/>
            <a:ext cx="2858127" cy="371961"/>
            <a:chOff x="886870" y="498449"/>
            <a:chExt cx="2858127" cy="371961"/>
          </a:xfrm>
        </p:grpSpPr>
        <p:grpSp>
          <p:nvGrpSpPr>
            <p:cNvPr id="45" name="Group 44"/>
            <p:cNvGrpSpPr/>
            <p:nvPr/>
          </p:nvGrpSpPr>
          <p:grpSpPr>
            <a:xfrm>
              <a:off x="886870" y="498449"/>
              <a:ext cx="347031" cy="342122"/>
              <a:chOff x="0" y="0"/>
              <a:chExt cx="1828800" cy="1819469"/>
            </a:xfrm>
          </p:grpSpPr>
          <p:sp>
            <p:nvSpPr>
              <p:cNvPr id="52" name="Donut 51"/>
              <p:cNvSpPr/>
              <p:nvPr/>
            </p:nvSpPr>
            <p:spPr>
              <a:xfrm>
                <a:off x="0" y="0"/>
                <a:ext cx="1828800" cy="1819469"/>
              </a:xfrm>
              <a:prstGeom prst="donut">
                <a:avLst>
                  <a:gd name="adj" fmla="val 8429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3" name="Teardrop 52"/>
              <p:cNvSpPr/>
              <p:nvPr/>
            </p:nvSpPr>
            <p:spPr>
              <a:xfrm rot="8057985">
                <a:off x="505792" y="351728"/>
                <a:ext cx="810627" cy="810541"/>
              </a:xfrm>
              <a:prstGeom prst="teardrop">
                <a:avLst>
                  <a:gd name="adj" fmla="val 147713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732452" y="592909"/>
                <a:ext cx="367787" cy="36347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82740" y="499968"/>
              <a:ext cx="343741" cy="365225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64224" y="498929"/>
              <a:ext cx="343741" cy="365225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45708" y="498449"/>
              <a:ext cx="343741" cy="359854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01256" y="499968"/>
              <a:ext cx="343741" cy="365225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09085" y="498449"/>
              <a:ext cx="346426" cy="368077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20853" y="498449"/>
              <a:ext cx="350080" cy="371961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8820150" y="4724400"/>
            <a:ext cx="2657475" cy="615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4631869" y="5532437"/>
            <a:ext cx="7560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ATRIUM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CANOPIED ENTRY + VESTIBULE  </a:t>
            </a:r>
            <a:endParaRPr lang="en-US" sz="24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92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-1" y="1054698"/>
            <a:ext cx="4635655" cy="44831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1111"/>
            <a:ext cx="4628084" cy="1065808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084" y="840571"/>
            <a:ext cx="7560135" cy="4691865"/>
          </a:xfrm>
          <a:prstGeom prst="rect">
            <a:avLst/>
          </a:prstGeom>
        </p:spPr>
      </p:pic>
      <p:sp>
        <p:nvSpPr>
          <p:cNvPr id="56" name="Rectangle 55"/>
          <p:cNvSpPr/>
          <p:nvPr/>
        </p:nvSpPr>
        <p:spPr>
          <a:xfrm>
            <a:off x="4628084" y="-5556"/>
            <a:ext cx="7563915" cy="8693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521325"/>
            <a:ext cx="12188219" cy="1336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26881"/>
            <a:ext cx="463187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MAIN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705394" y="863748"/>
            <a:ext cx="3930263" cy="4663132"/>
          </a:xfrm>
        </p:spPr>
        <p:txBody>
          <a:bodyPr anchor="t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SURFACE MOUNTED LINEAR DOWNLIGHT</a:t>
            </a:r>
          </a:p>
          <a:p>
            <a:endParaRPr lang="en-US" sz="1600" b="0" dirty="0" smtClean="0">
              <a:latin typeface="Tw Cen MT" panose="020B0602020104020603" pitchFamily="34" charset="0"/>
            </a:endParaRPr>
          </a:p>
          <a:p>
            <a:endParaRPr lang="en-US" sz="1600" b="0" dirty="0" smtClean="0">
              <a:latin typeface="Tw Cen MT" panose="020B0602020104020603" pitchFamily="34" charset="0"/>
            </a:endParaRPr>
          </a:p>
          <a:p>
            <a:endParaRPr lang="en-US" sz="1600" b="0" dirty="0">
              <a:latin typeface="Tw Cen MT" panose="020B0602020104020603" pitchFamily="34" charset="0"/>
            </a:endParaRPr>
          </a:p>
          <a:p>
            <a:endParaRPr lang="en-US" sz="2000" b="0" dirty="0">
              <a:latin typeface="Tw Cen MT" panose="020B0602020104020603" pitchFamily="34" charset="0"/>
            </a:endParaRPr>
          </a:p>
          <a:p>
            <a:endParaRPr lang="en-US" sz="2000" b="0" dirty="0">
              <a:latin typeface="Tw Cen MT" panose="020B0602020104020603" pitchFamily="34" charset="0"/>
            </a:endParaRPr>
          </a:p>
          <a:p>
            <a:r>
              <a:rPr lang="en-US" sz="2000" b="0" dirty="0" smtClean="0">
                <a:latin typeface="Tw Cen MT" panose="020B0602020104020603" pitchFamily="34" charset="0"/>
              </a:rPr>
              <a:t> </a:t>
            </a:r>
            <a:endParaRPr lang="en-US" sz="2000" b="0" dirty="0">
              <a:latin typeface="Tw Cen MT" panose="020B0602020104020603" pitchFamily="34" charset="0"/>
            </a:endParaRPr>
          </a:p>
        </p:txBody>
      </p:sp>
      <p:sp>
        <p:nvSpPr>
          <p:cNvPr id="22" name="Text Placeholder 2"/>
          <p:cNvSpPr txBox="1">
            <a:spLocks/>
          </p:cNvSpPr>
          <p:nvPr/>
        </p:nvSpPr>
        <p:spPr>
          <a:xfrm>
            <a:off x="4631869" y="0"/>
            <a:ext cx="7560130" cy="863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DESIGN SOLUTION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886870" y="498449"/>
            <a:ext cx="2858127" cy="371961"/>
            <a:chOff x="886870" y="498449"/>
            <a:chExt cx="2858127" cy="371961"/>
          </a:xfrm>
        </p:grpSpPr>
        <p:grpSp>
          <p:nvGrpSpPr>
            <p:cNvPr id="45" name="Group 44"/>
            <p:cNvGrpSpPr/>
            <p:nvPr/>
          </p:nvGrpSpPr>
          <p:grpSpPr>
            <a:xfrm>
              <a:off x="886870" y="498449"/>
              <a:ext cx="347031" cy="342122"/>
              <a:chOff x="0" y="0"/>
              <a:chExt cx="1828800" cy="1819469"/>
            </a:xfrm>
          </p:grpSpPr>
          <p:sp>
            <p:nvSpPr>
              <p:cNvPr id="52" name="Donut 51"/>
              <p:cNvSpPr/>
              <p:nvPr/>
            </p:nvSpPr>
            <p:spPr>
              <a:xfrm>
                <a:off x="0" y="0"/>
                <a:ext cx="1828800" cy="1819469"/>
              </a:xfrm>
              <a:prstGeom prst="donut">
                <a:avLst>
                  <a:gd name="adj" fmla="val 8429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3" name="Teardrop 52"/>
              <p:cNvSpPr/>
              <p:nvPr/>
            </p:nvSpPr>
            <p:spPr>
              <a:xfrm rot="8057985">
                <a:off x="505792" y="351728"/>
                <a:ext cx="810627" cy="810541"/>
              </a:xfrm>
              <a:prstGeom prst="teardrop">
                <a:avLst>
                  <a:gd name="adj" fmla="val 147713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732452" y="592909"/>
                <a:ext cx="367787" cy="36347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82740" y="499968"/>
              <a:ext cx="343741" cy="365225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64224" y="498929"/>
              <a:ext cx="343741" cy="365225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45708" y="498449"/>
              <a:ext cx="343741" cy="359854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01256" y="499968"/>
              <a:ext cx="343741" cy="365225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09085" y="498449"/>
              <a:ext cx="346426" cy="368077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20853" y="498449"/>
              <a:ext cx="350080" cy="371961"/>
            </a:xfrm>
            <a:prstGeom prst="rect">
              <a:avLst/>
            </a:prstGeom>
          </p:spPr>
        </p:pic>
      </p:grpSp>
      <p:cxnSp>
        <p:nvCxnSpPr>
          <p:cNvPr id="30" name="Straight Connector 29"/>
          <p:cNvCxnSpPr/>
          <p:nvPr/>
        </p:nvCxnSpPr>
        <p:spPr>
          <a:xfrm flipV="1">
            <a:off x="6270761" y="2333625"/>
            <a:ext cx="1864702" cy="124526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8820150" y="4724400"/>
            <a:ext cx="2657475" cy="615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4631869" y="5532437"/>
            <a:ext cx="7560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ATRIUM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CANOPIED ENTRY + VESTIBULE  </a:t>
            </a:r>
            <a:endParaRPr lang="en-US" sz="24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79" y="2188334"/>
            <a:ext cx="564985" cy="56498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200531" y="4724400"/>
            <a:ext cx="2119313" cy="2761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 rot="21342646">
            <a:off x="6131599" y="2229472"/>
            <a:ext cx="2254224" cy="2682657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  <a:alpha val="28000"/>
                </a:schemeClr>
              </a:gs>
              <a:gs pos="95000">
                <a:schemeClr val="accent4">
                  <a:shade val="67500"/>
                  <a:satMod val="115000"/>
                  <a:lumMod val="45000"/>
                  <a:lumOff val="55000"/>
                  <a:alpha val="82000"/>
                </a:schemeClr>
              </a:gs>
              <a:gs pos="100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0"/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200531" y="4724400"/>
            <a:ext cx="2229094" cy="2761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04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-1" y="1054698"/>
            <a:ext cx="4635655" cy="44831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1111"/>
            <a:ext cx="4628084" cy="1065808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084" y="840571"/>
            <a:ext cx="7560135" cy="4691865"/>
          </a:xfrm>
          <a:prstGeom prst="rect">
            <a:avLst/>
          </a:prstGeom>
        </p:spPr>
      </p:pic>
      <p:sp>
        <p:nvSpPr>
          <p:cNvPr id="56" name="Rectangle 55"/>
          <p:cNvSpPr/>
          <p:nvPr/>
        </p:nvSpPr>
        <p:spPr>
          <a:xfrm>
            <a:off x="4628084" y="-5556"/>
            <a:ext cx="7563915" cy="8693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521325"/>
            <a:ext cx="12188219" cy="1336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26881"/>
            <a:ext cx="463187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MAIN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22" name="Text Placeholder 2"/>
          <p:cNvSpPr txBox="1">
            <a:spLocks/>
          </p:cNvSpPr>
          <p:nvPr/>
        </p:nvSpPr>
        <p:spPr>
          <a:xfrm>
            <a:off x="4631869" y="0"/>
            <a:ext cx="7560130" cy="863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DESIGN SOLUTION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886870" y="498449"/>
            <a:ext cx="2858127" cy="371961"/>
            <a:chOff x="886870" y="498449"/>
            <a:chExt cx="2858127" cy="371961"/>
          </a:xfrm>
        </p:grpSpPr>
        <p:grpSp>
          <p:nvGrpSpPr>
            <p:cNvPr id="45" name="Group 44"/>
            <p:cNvGrpSpPr/>
            <p:nvPr/>
          </p:nvGrpSpPr>
          <p:grpSpPr>
            <a:xfrm>
              <a:off x="886870" y="498449"/>
              <a:ext cx="347031" cy="342122"/>
              <a:chOff x="0" y="0"/>
              <a:chExt cx="1828800" cy="1819469"/>
            </a:xfrm>
          </p:grpSpPr>
          <p:sp>
            <p:nvSpPr>
              <p:cNvPr id="52" name="Donut 51"/>
              <p:cNvSpPr/>
              <p:nvPr/>
            </p:nvSpPr>
            <p:spPr>
              <a:xfrm>
                <a:off x="0" y="0"/>
                <a:ext cx="1828800" cy="1819469"/>
              </a:xfrm>
              <a:prstGeom prst="donut">
                <a:avLst>
                  <a:gd name="adj" fmla="val 8429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3" name="Teardrop 52"/>
              <p:cNvSpPr/>
              <p:nvPr/>
            </p:nvSpPr>
            <p:spPr>
              <a:xfrm rot="8057985">
                <a:off x="505792" y="351728"/>
                <a:ext cx="810627" cy="810541"/>
              </a:xfrm>
              <a:prstGeom prst="teardrop">
                <a:avLst>
                  <a:gd name="adj" fmla="val 147713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732452" y="592909"/>
                <a:ext cx="367787" cy="36347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82740" y="499968"/>
              <a:ext cx="343741" cy="365225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64224" y="498929"/>
              <a:ext cx="343741" cy="365225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45708" y="498449"/>
              <a:ext cx="343741" cy="359854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01256" y="499968"/>
              <a:ext cx="343741" cy="365225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09085" y="498449"/>
              <a:ext cx="346426" cy="368077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20853" y="498449"/>
              <a:ext cx="350080" cy="371961"/>
            </a:xfrm>
            <a:prstGeom prst="rect">
              <a:avLst/>
            </a:prstGeom>
          </p:spPr>
        </p:pic>
      </p:grpSp>
      <p:cxnSp>
        <p:nvCxnSpPr>
          <p:cNvPr id="30" name="Straight Connector 29"/>
          <p:cNvCxnSpPr/>
          <p:nvPr/>
        </p:nvCxnSpPr>
        <p:spPr>
          <a:xfrm flipV="1">
            <a:off x="6270761" y="2333625"/>
            <a:ext cx="1864702" cy="124526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Isosceles Triangle 11"/>
          <p:cNvSpPr/>
          <p:nvPr/>
        </p:nvSpPr>
        <p:spPr>
          <a:xfrm rot="21081052">
            <a:off x="8814871" y="1687076"/>
            <a:ext cx="2185481" cy="3342569"/>
          </a:xfrm>
          <a:prstGeom prst="triangle">
            <a:avLst>
              <a:gd name="adj" fmla="val 0"/>
            </a:avLst>
          </a:prstGeom>
          <a:solidFill>
            <a:schemeClr val="accent4">
              <a:lumMod val="40000"/>
              <a:lumOff val="60000"/>
              <a:alpha val="63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820150" y="4724400"/>
            <a:ext cx="2657475" cy="615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4631869" y="5532437"/>
            <a:ext cx="7560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ATRIUM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CANOPIED ENTRY + VESTIBULE  </a:t>
            </a:r>
            <a:endParaRPr lang="en-US" sz="24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40" name="Text Placeholder 5"/>
          <p:cNvSpPr>
            <a:spLocks noGrp="1"/>
          </p:cNvSpPr>
          <p:nvPr>
            <p:ph type="body" idx="1"/>
          </p:nvPr>
        </p:nvSpPr>
        <p:spPr>
          <a:xfrm>
            <a:off x="705394" y="863748"/>
            <a:ext cx="3930263" cy="4663132"/>
          </a:xfrm>
        </p:spPr>
        <p:txBody>
          <a:bodyPr anchor="t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SURFACE MOUNTED LINEAR DOWNLIGHT</a:t>
            </a:r>
          </a:p>
          <a:p>
            <a:endParaRPr lang="en-US" sz="1600" b="0" dirty="0" smtClean="0">
              <a:solidFill>
                <a:schemeClr val="bg1"/>
              </a:solidFill>
              <a:latin typeface="Tw Cen MT" panose="020B0602020104020603" pitchFamily="34" charset="0"/>
            </a:endParaRPr>
          </a:p>
          <a:p>
            <a:endParaRPr lang="en-US" sz="1600" b="0" dirty="0" smtClean="0">
              <a:solidFill>
                <a:schemeClr val="bg1"/>
              </a:solidFill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SURFACE MOUNTED DOWNLIGHT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latin typeface="Tw Cen MT" panose="020B0602020104020603" pitchFamily="34" charset="0"/>
            </a:endParaRPr>
          </a:p>
          <a:p>
            <a:endParaRPr lang="en-US" sz="2000" b="0" dirty="0">
              <a:latin typeface="Tw Cen MT" panose="020B0602020104020603" pitchFamily="34" charset="0"/>
            </a:endParaRPr>
          </a:p>
          <a:p>
            <a:endParaRPr lang="en-US" sz="2000" b="0" dirty="0">
              <a:latin typeface="Tw Cen MT" panose="020B0602020104020603" pitchFamily="34" charset="0"/>
            </a:endParaRPr>
          </a:p>
          <a:p>
            <a:r>
              <a:rPr lang="en-US" sz="2000" b="0" dirty="0" smtClean="0">
                <a:latin typeface="Tw Cen MT" panose="020B0602020104020603" pitchFamily="34" charset="0"/>
              </a:rPr>
              <a:t> </a:t>
            </a:r>
            <a:endParaRPr lang="en-US" sz="2000" b="0" dirty="0">
              <a:latin typeface="Tw Cen MT" panose="020B0602020104020603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79" y="2188334"/>
            <a:ext cx="564985" cy="56498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79" y="3417102"/>
            <a:ext cx="572636" cy="57263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29" name="Rectangle 28"/>
          <p:cNvSpPr/>
          <p:nvPr/>
        </p:nvSpPr>
        <p:spPr>
          <a:xfrm rot="21342646">
            <a:off x="6131599" y="2229472"/>
            <a:ext cx="2254224" cy="2682657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  <a:alpha val="28000"/>
                </a:schemeClr>
              </a:gs>
              <a:gs pos="95000">
                <a:schemeClr val="accent4">
                  <a:shade val="67500"/>
                  <a:satMod val="115000"/>
                  <a:lumMod val="45000"/>
                  <a:lumOff val="55000"/>
                  <a:alpha val="82000"/>
                </a:schemeClr>
              </a:gs>
              <a:gs pos="100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0"/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200531" y="4724400"/>
            <a:ext cx="2176707" cy="2761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54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Content Placeholder 3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82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-5555"/>
            <a:ext cx="12192000" cy="86930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521325"/>
            <a:ext cx="12188219" cy="1336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26881"/>
            <a:ext cx="463187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MAIN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63747"/>
            <a:ext cx="12188219" cy="4663133"/>
          </a:xfrm>
          <a:prstGeom prst="rect">
            <a:avLst/>
          </a:prstGeom>
        </p:spPr>
      </p:pic>
      <p:sp>
        <p:nvSpPr>
          <p:cNvPr id="49" name="Text Placeholder 2"/>
          <p:cNvSpPr txBox="1">
            <a:spLocks/>
          </p:cNvSpPr>
          <p:nvPr/>
        </p:nvSpPr>
        <p:spPr>
          <a:xfrm>
            <a:off x="4631869" y="0"/>
            <a:ext cx="7560130" cy="863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DESIGN SOLUTION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11111"/>
            <a:ext cx="4628084" cy="1065808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grpSp>
        <p:nvGrpSpPr>
          <p:cNvPr id="77" name="Group 76"/>
          <p:cNvGrpSpPr/>
          <p:nvPr/>
        </p:nvGrpSpPr>
        <p:grpSpPr>
          <a:xfrm>
            <a:off x="886870" y="498449"/>
            <a:ext cx="2858127" cy="371961"/>
            <a:chOff x="886870" y="498449"/>
            <a:chExt cx="2858127" cy="371961"/>
          </a:xfrm>
        </p:grpSpPr>
        <p:grpSp>
          <p:nvGrpSpPr>
            <p:cNvPr id="78" name="Group 77"/>
            <p:cNvGrpSpPr/>
            <p:nvPr/>
          </p:nvGrpSpPr>
          <p:grpSpPr>
            <a:xfrm>
              <a:off x="886870" y="498449"/>
              <a:ext cx="347031" cy="342122"/>
              <a:chOff x="0" y="0"/>
              <a:chExt cx="1828800" cy="1819469"/>
            </a:xfrm>
          </p:grpSpPr>
          <p:sp>
            <p:nvSpPr>
              <p:cNvPr id="85" name="Donut 84"/>
              <p:cNvSpPr/>
              <p:nvPr/>
            </p:nvSpPr>
            <p:spPr>
              <a:xfrm>
                <a:off x="0" y="0"/>
                <a:ext cx="1828800" cy="1819469"/>
              </a:xfrm>
              <a:prstGeom prst="donut">
                <a:avLst>
                  <a:gd name="adj" fmla="val 8429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86" name="Teardrop 85"/>
              <p:cNvSpPr/>
              <p:nvPr/>
            </p:nvSpPr>
            <p:spPr>
              <a:xfrm rot="8057985">
                <a:off x="505792" y="351728"/>
                <a:ext cx="810627" cy="810541"/>
              </a:xfrm>
              <a:prstGeom prst="teardrop">
                <a:avLst>
                  <a:gd name="adj" fmla="val 147713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87" name="Oval 86"/>
              <p:cNvSpPr/>
              <p:nvPr/>
            </p:nvSpPr>
            <p:spPr>
              <a:xfrm>
                <a:off x="732452" y="592909"/>
                <a:ext cx="367787" cy="36347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82740" y="499968"/>
              <a:ext cx="343741" cy="365225"/>
            </a:xfrm>
            <a:prstGeom prst="rect">
              <a:avLst/>
            </a:prstGeom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64224" y="498929"/>
              <a:ext cx="343741" cy="365225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45708" y="498449"/>
              <a:ext cx="343741" cy="359854"/>
            </a:xfrm>
            <a:prstGeom prst="rect">
              <a:avLst/>
            </a:prstGeom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01256" y="499968"/>
              <a:ext cx="343741" cy="365225"/>
            </a:xfrm>
            <a:prstGeom prst="rect">
              <a:avLst/>
            </a:prstGeom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09085" y="498449"/>
              <a:ext cx="346426" cy="368077"/>
            </a:xfrm>
            <a:prstGeom prst="rect">
              <a:avLst/>
            </a:prstGeom>
          </p:spPr>
        </p:pic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20853" y="498449"/>
              <a:ext cx="350080" cy="371961"/>
            </a:xfrm>
            <a:prstGeom prst="rect">
              <a:avLst/>
            </a:prstGeom>
          </p:spPr>
        </p:pic>
      </p:grpSp>
      <p:sp>
        <p:nvSpPr>
          <p:cNvPr id="48" name="Title 1"/>
          <p:cNvSpPr txBox="1">
            <a:spLocks/>
          </p:cNvSpPr>
          <p:nvPr/>
        </p:nvSpPr>
        <p:spPr>
          <a:xfrm>
            <a:off x="4631869" y="5532437"/>
            <a:ext cx="7560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ATRIUM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CIRCULATION</a:t>
            </a:r>
            <a:endParaRPr lang="en-US" sz="24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407945" y="2082828"/>
            <a:ext cx="944962" cy="834994"/>
          </a:xfrm>
          <a:prstGeom prst="rect">
            <a:avLst/>
          </a:prstGeom>
          <a:gradFill flip="none" rotWithShape="1">
            <a:gsLst>
              <a:gs pos="12000">
                <a:schemeClr val="accent4">
                  <a:shade val="30000"/>
                  <a:satMod val="115000"/>
                  <a:alpha val="0"/>
                  <a:lumMod val="30000"/>
                </a:schemeClr>
              </a:gs>
              <a:gs pos="88000">
                <a:schemeClr val="accent4">
                  <a:lumMod val="40000"/>
                  <a:lumOff val="60000"/>
                  <a:shade val="67500"/>
                  <a:satMod val="115000"/>
                </a:schemeClr>
              </a:gs>
              <a:gs pos="98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0"/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 rot="10800000">
            <a:off x="1426728" y="2743585"/>
            <a:ext cx="944962" cy="834994"/>
          </a:xfrm>
          <a:prstGeom prst="rect">
            <a:avLst/>
          </a:prstGeom>
          <a:gradFill flip="none" rotWithShape="1">
            <a:gsLst>
              <a:gs pos="12000">
                <a:schemeClr val="accent4">
                  <a:shade val="30000"/>
                  <a:satMod val="115000"/>
                  <a:alpha val="0"/>
                  <a:lumMod val="30000"/>
                </a:schemeClr>
              </a:gs>
              <a:gs pos="88000">
                <a:schemeClr val="accent4">
                  <a:lumMod val="40000"/>
                  <a:lumOff val="60000"/>
                  <a:shade val="67500"/>
                  <a:satMod val="115000"/>
                </a:schemeClr>
              </a:gs>
              <a:gs pos="98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0"/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409936" y="2037285"/>
            <a:ext cx="994227" cy="1575735"/>
            <a:chOff x="6336214" y="2062990"/>
            <a:chExt cx="1289648" cy="2043942"/>
          </a:xfrm>
        </p:grpSpPr>
        <p:sp>
          <p:nvSpPr>
            <p:cNvPr id="24" name="Teardrop 23"/>
            <p:cNvSpPr/>
            <p:nvPr/>
          </p:nvSpPr>
          <p:spPr>
            <a:xfrm rot="2554395">
              <a:off x="6336214" y="2062990"/>
              <a:ext cx="1172583" cy="1172583"/>
            </a:xfrm>
            <a:prstGeom prst="teardrop">
              <a:avLst/>
            </a:prstGeom>
            <a:solidFill>
              <a:schemeClr val="accent4">
                <a:lumMod val="40000"/>
                <a:lumOff val="60000"/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ardrop 24"/>
            <p:cNvSpPr/>
            <p:nvPr/>
          </p:nvSpPr>
          <p:spPr>
            <a:xfrm rot="2554395">
              <a:off x="6365649" y="2934349"/>
              <a:ext cx="1172583" cy="1172583"/>
            </a:xfrm>
            <a:prstGeom prst="teardrop">
              <a:avLst/>
            </a:prstGeom>
            <a:solidFill>
              <a:schemeClr val="accent4">
                <a:lumMod val="40000"/>
                <a:lumOff val="60000"/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rapezoid 25"/>
            <p:cNvSpPr/>
            <p:nvPr/>
          </p:nvSpPr>
          <p:spPr>
            <a:xfrm rot="5400000">
              <a:off x="7467600" y="2583586"/>
              <a:ext cx="199293" cy="117230"/>
            </a:xfrm>
            <a:prstGeom prst="trapezoid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glow rad="63500">
                <a:schemeClr val="accent4">
                  <a:lumMod val="40000"/>
                  <a:lumOff val="60000"/>
                  <a:alpha val="40000"/>
                </a:schemeClr>
              </a:glo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rapezoid 26"/>
            <p:cNvSpPr/>
            <p:nvPr/>
          </p:nvSpPr>
          <p:spPr>
            <a:xfrm rot="5400000">
              <a:off x="7467600" y="3467254"/>
              <a:ext cx="199293" cy="117230"/>
            </a:xfrm>
            <a:prstGeom prst="trapezoid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glow rad="63500">
                <a:schemeClr val="accent4">
                  <a:lumMod val="40000"/>
                  <a:lumOff val="60000"/>
                  <a:alpha val="40000"/>
                </a:schemeClr>
              </a:glo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5533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-5555"/>
            <a:ext cx="12192000" cy="86930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521325"/>
            <a:ext cx="12188219" cy="1336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26881"/>
            <a:ext cx="463187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MAIN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63747"/>
            <a:ext cx="12188219" cy="4663133"/>
          </a:xfrm>
          <a:prstGeom prst="rect">
            <a:avLst/>
          </a:prstGeom>
        </p:spPr>
      </p:pic>
      <p:sp>
        <p:nvSpPr>
          <p:cNvPr id="49" name="Text Placeholder 2"/>
          <p:cNvSpPr txBox="1">
            <a:spLocks/>
          </p:cNvSpPr>
          <p:nvPr/>
        </p:nvSpPr>
        <p:spPr>
          <a:xfrm>
            <a:off x="4631869" y="0"/>
            <a:ext cx="7560130" cy="863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DESIGN SOLUTION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11111"/>
            <a:ext cx="4628084" cy="1065808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grpSp>
        <p:nvGrpSpPr>
          <p:cNvPr id="77" name="Group 76"/>
          <p:cNvGrpSpPr/>
          <p:nvPr/>
        </p:nvGrpSpPr>
        <p:grpSpPr>
          <a:xfrm>
            <a:off x="886870" y="498449"/>
            <a:ext cx="2858127" cy="371961"/>
            <a:chOff x="886870" y="498449"/>
            <a:chExt cx="2858127" cy="371961"/>
          </a:xfrm>
        </p:grpSpPr>
        <p:grpSp>
          <p:nvGrpSpPr>
            <p:cNvPr id="78" name="Group 77"/>
            <p:cNvGrpSpPr/>
            <p:nvPr/>
          </p:nvGrpSpPr>
          <p:grpSpPr>
            <a:xfrm>
              <a:off x="886870" y="498449"/>
              <a:ext cx="347031" cy="342122"/>
              <a:chOff x="0" y="0"/>
              <a:chExt cx="1828800" cy="1819469"/>
            </a:xfrm>
          </p:grpSpPr>
          <p:sp>
            <p:nvSpPr>
              <p:cNvPr id="85" name="Donut 84"/>
              <p:cNvSpPr/>
              <p:nvPr/>
            </p:nvSpPr>
            <p:spPr>
              <a:xfrm>
                <a:off x="0" y="0"/>
                <a:ext cx="1828800" cy="1819469"/>
              </a:xfrm>
              <a:prstGeom prst="donut">
                <a:avLst>
                  <a:gd name="adj" fmla="val 8429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86" name="Teardrop 85"/>
              <p:cNvSpPr/>
              <p:nvPr/>
            </p:nvSpPr>
            <p:spPr>
              <a:xfrm rot="8057985">
                <a:off x="505792" y="351728"/>
                <a:ext cx="810627" cy="810541"/>
              </a:xfrm>
              <a:prstGeom prst="teardrop">
                <a:avLst>
                  <a:gd name="adj" fmla="val 147713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87" name="Oval 86"/>
              <p:cNvSpPr/>
              <p:nvPr/>
            </p:nvSpPr>
            <p:spPr>
              <a:xfrm>
                <a:off x="732452" y="592909"/>
                <a:ext cx="367787" cy="36347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82740" y="499968"/>
              <a:ext cx="343741" cy="365225"/>
            </a:xfrm>
            <a:prstGeom prst="rect">
              <a:avLst/>
            </a:prstGeom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64224" y="498929"/>
              <a:ext cx="343741" cy="365225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45708" y="498449"/>
              <a:ext cx="343741" cy="359854"/>
            </a:xfrm>
            <a:prstGeom prst="rect">
              <a:avLst/>
            </a:prstGeom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01256" y="499968"/>
              <a:ext cx="343741" cy="365225"/>
            </a:xfrm>
            <a:prstGeom prst="rect">
              <a:avLst/>
            </a:prstGeom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09085" y="498449"/>
              <a:ext cx="346426" cy="368077"/>
            </a:xfrm>
            <a:prstGeom prst="rect">
              <a:avLst/>
            </a:prstGeom>
          </p:spPr>
        </p:pic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20853" y="498449"/>
              <a:ext cx="350080" cy="371961"/>
            </a:xfrm>
            <a:prstGeom prst="rect">
              <a:avLst/>
            </a:prstGeom>
          </p:spPr>
        </p:pic>
      </p:grpSp>
      <p:sp>
        <p:nvSpPr>
          <p:cNvPr id="48" name="Title 1"/>
          <p:cNvSpPr txBox="1">
            <a:spLocks/>
          </p:cNvSpPr>
          <p:nvPr/>
        </p:nvSpPr>
        <p:spPr>
          <a:xfrm>
            <a:off x="4631869" y="5532437"/>
            <a:ext cx="7560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ATRIUM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CIRCULATION</a:t>
            </a:r>
            <a:endParaRPr lang="en-US" sz="24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445790" y="2821577"/>
            <a:ext cx="1289319" cy="130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4329453" y="2821577"/>
            <a:ext cx="1289319" cy="130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6213116" y="2821577"/>
            <a:ext cx="1289319" cy="130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8096779" y="2834640"/>
            <a:ext cx="1289319" cy="130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9980442" y="2828108"/>
            <a:ext cx="1289319" cy="130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407945" y="2082828"/>
            <a:ext cx="944962" cy="834994"/>
          </a:xfrm>
          <a:prstGeom prst="rect">
            <a:avLst/>
          </a:prstGeom>
          <a:gradFill flip="none" rotWithShape="1">
            <a:gsLst>
              <a:gs pos="12000">
                <a:schemeClr val="accent4">
                  <a:shade val="30000"/>
                  <a:satMod val="115000"/>
                  <a:alpha val="0"/>
                  <a:lumMod val="30000"/>
                </a:schemeClr>
              </a:gs>
              <a:gs pos="88000">
                <a:schemeClr val="accent4">
                  <a:lumMod val="40000"/>
                  <a:lumOff val="60000"/>
                  <a:shade val="67500"/>
                  <a:satMod val="115000"/>
                </a:schemeClr>
              </a:gs>
              <a:gs pos="98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0"/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 rot="10800000">
            <a:off x="1426728" y="2743585"/>
            <a:ext cx="944962" cy="834994"/>
          </a:xfrm>
          <a:prstGeom prst="rect">
            <a:avLst/>
          </a:prstGeom>
          <a:gradFill flip="none" rotWithShape="1">
            <a:gsLst>
              <a:gs pos="12000">
                <a:schemeClr val="accent4">
                  <a:shade val="30000"/>
                  <a:satMod val="115000"/>
                  <a:alpha val="0"/>
                  <a:lumMod val="30000"/>
                </a:schemeClr>
              </a:gs>
              <a:gs pos="88000">
                <a:schemeClr val="accent4">
                  <a:lumMod val="40000"/>
                  <a:lumOff val="60000"/>
                  <a:shade val="67500"/>
                  <a:satMod val="115000"/>
                </a:schemeClr>
              </a:gs>
              <a:gs pos="98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0"/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409936" y="2037285"/>
            <a:ext cx="994227" cy="1575735"/>
            <a:chOff x="6336214" y="2062990"/>
            <a:chExt cx="1289648" cy="2043942"/>
          </a:xfrm>
        </p:grpSpPr>
        <p:sp>
          <p:nvSpPr>
            <p:cNvPr id="30" name="Teardrop 29"/>
            <p:cNvSpPr/>
            <p:nvPr/>
          </p:nvSpPr>
          <p:spPr>
            <a:xfrm rot="2554395">
              <a:off x="6336214" y="2062990"/>
              <a:ext cx="1172583" cy="1172583"/>
            </a:xfrm>
            <a:prstGeom prst="teardrop">
              <a:avLst/>
            </a:prstGeom>
            <a:solidFill>
              <a:schemeClr val="accent4">
                <a:lumMod val="40000"/>
                <a:lumOff val="60000"/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ardrop 30"/>
            <p:cNvSpPr/>
            <p:nvPr/>
          </p:nvSpPr>
          <p:spPr>
            <a:xfrm rot="2554395">
              <a:off x="6365649" y="2934349"/>
              <a:ext cx="1172583" cy="1172583"/>
            </a:xfrm>
            <a:prstGeom prst="teardrop">
              <a:avLst/>
            </a:prstGeom>
            <a:solidFill>
              <a:schemeClr val="accent4">
                <a:lumMod val="40000"/>
                <a:lumOff val="60000"/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rapezoid 31"/>
            <p:cNvSpPr/>
            <p:nvPr/>
          </p:nvSpPr>
          <p:spPr>
            <a:xfrm rot="5400000">
              <a:off x="7467600" y="2583586"/>
              <a:ext cx="199293" cy="117230"/>
            </a:xfrm>
            <a:prstGeom prst="trapezoid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glow rad="63500">
                <a:schemeClr val="accent4">
                  <a:lumMod val="40000"/>
                  <a:lumOff val="60000"/>
                  <a:alpha val="40000"/>
                </a:schemeClr>
              </a:glo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rapezoid 32"/>
            <p:cNvSpPr/>
            <p:nvPr/>
          </p:nvSpPr>
          <p:spPr>
            <a:xfrm rot="5400000">
              <a:off x="7467600" y="3467254"/>
              <a:ext cx="199293" cy="117230"/>
            </a:xfrm>
            <a:prstGeom prst="trapezoid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glow rad="63500">
                <a:schemeClr val="accent4">
                  <a:lumMod val="40000"/>
                  <a:lumOff val="60000"/>
                  <a:alpha val="40000"/>
                </a:schemeClr>
              </a:glo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2565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63747"/>
            <a:ext cx="12188219" cy="466313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4044" y="2133226"/>
            <a:ext cx="1704968" cy="196075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9625" y="2133226"/>
            <a:ext cx="1704968" cy="19607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2981" y="2149897"/>
            <a:ext cx="1704968" cy="196075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0631" y="2138783"/>
            <a:ext cx="1704968" cy="19607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-5555"/>
            <a:ext cx="12192000" cy="86930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521325"/>
            <a:ext cx="12188219" cy="1336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26881"/>
            <a:ext cx="463187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MAIN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20" name="Isosceles Triangle 19"/>
          <p:cNvSpPr/>
          <p:nvPr/>
        </p:nvSpPr>
        <p:spPr>
          <a:xfrm>
            <a:off x="2443038" y="545682"/>
            <a:ext cx="1361998" cy="2216682"/>
          </a:xfrm>
          <a:prstGeom prst="triangle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Isosceles Triangle 28"/>
          <p:cNvSpPr/>
          <p:nvPr/>
        </p:nvSpPr>
        <p:spPr>
          <a:xfrm>
            <a:off x="2438248" y="1125064"/>
            <a:ext cx="1361998" cy="774377"/>
          </a:xfrm>
          <a:prstGeom prst="triangle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6212" y="1359622"/>
            <a:ext cx="1704968" cy="176466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6212" y="2144340"/>
            <a:ext cx="1704968" cy="1960750"/>
          </a:xfrm>
          <a:prstGeom prst="rect">
            <a:avLst/>
          </a:prstGeom>
        </p:spPr>
      </p:pic>
      <p:sp>
        <p:nvSpPr>
          <p:cNvPr id="34" name="Isosceles Triangle 33"/>
          <p:cNvSpPr/>
          <p:nvPr/>
        </p:nvSpPr>
        <p:spPr>
          <a:xfrm>
            <a:off x="4081479" y="1119507"/>
            <a:ext cx="1361998" cy="774377"/>
          </a:xfrm>
          <a:prstGeom prst="triangle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0631" y="1354065"/>
            <a:ext cx="1704968" cy="1764663"/>
          </a:xfrm>
          <a:prstGeom prst="rect">
            <a:avLst/>
          </a:prstGeom>
        </p:spPr>
      </p:pic>
      <p:sp>
        <p:nvSpPr>
          <p:cNvPr id="37" name="Isosceles Triangle 36"/>
          <p:cNvSpPr/>
          <p:nvPr/>
        </p:nvSpPr>
        <p:spPr>
          <a:xfrm>
            <a:off x="5695898" y="1113950"/>
            <a:ext cx="1361998" cy="774377"/>
          </a:xfrm>
          <a:prstGeom prst="triangle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9625" y="1348508"/>
            <a:ext cx="1704968" cy="1764663"/>
          </a:xfrm>
          <a:prstGeom prst="rect">
            <a:avLst/>
          </a:prstGeom>
        </p:spPr>
      </p:pic>
      <p:sp>
        <p:nvSpPr>
          <p:cNvPr id="40" name="Isosceles Triangle 39"/>
          <p:cNvSpPr/>
          <p:nvPr/>
        </p:nvSpPr>
        <p:spPr>
          <a:xfrm>
            <a:off x="7274892" y="1108393"/>
            <a:ext cx="1361998" cy="774377"/>
          </a:xfrm>
          <a:prstGeom prst="triangle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4044" y="1348508"/>
            <a:ext cx="1704968" cy="1764663"/>
          </a:xfrm>
          <a:prstGeom prst="rect">
            <a:avLst/>
          </a:prstGeom>
        </p:spPr>
      </p:pic>
      <p:sp>
        <p:nvSpPr>
          <p:cNvPr id="43" name="Isosceles Triangle 42"/>
          <p:cNvSpPr/>
          <p:nvPr/>
        </p:nvSpPr>
        <p:spPr>
          <a:xfrm>
            <a:off x="8889311" y="1108393"/>
            <a:ext cx="1361998" cy="774377"/>
          </a:xfrm>
          <a:prstGeom prst="triangle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6027" y="1277510"/>
            <a:ext cx="1704968" cy="176466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6027" y="2062228"/>
            <a:ext cx="1704968" cy="1960750"/>
          </a:xfrm>
          <a:prstGeom prst="rect">
            <a:avLst/>
          </a:prstGeom>
        </p:spPr>
      </p:pic>
      <p:sp>
        <p:nvSpPr>
          <p:cNvPr id="46" name="Isosceles Triangle 45"/>
          <p:cNvSpPr/>
          <p:nvPr/>
        </p:nvSpPr>
        <p:spPr>
          <a:xfrm>
            <a:off x="10511294" y="1037395"/>
            <a:ext cx="1361998" cy="774377"/>
          </a:xfrm>
          <a:prstGeom prst="triangle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6519" y="1359621"/>
            <a:ext cx="1704968" cy="1764663"/>
          </a:xfrm>
          <a:prstGeom prst="rect">
            <a:avLst/>
          </a:prstGeom>
        </p:spPr>
      </p:pic>
      <p:sp>
        <p:nvSpPr>
          <p:cNvPr id="53" name="Isosceles Triangle 52"/>
          <p:cNvSpPr/>
          <p:nvPr/>
        </p:nvSpPr>
        <p:spPr>
          <a:xfrm>
            <a:off x="5668812" y="534568"/>
            <a:ext cx="1361998" cy="2216682"/>
          </a:xfrm>
          <a:prstGeom prst="triangle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Isosceles Triangle 54"/>
          <p:cNvSpPr/>
          <p:nvPr/>
        </p:nvSpPr>
        <p:spPr>
          <a:xfrm>
            <a:off x="4108565" y="534568"/>
            <a:ext cx="1361998" cy="2216682"/>
          </a:xfrm>
          <a:prstGeom prst="triangle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Isosceles Triangle 55"/>
          <p:cNvSpPr/>
          <p:nvPr/>
        </p:nvSpPr>
        <p:spPr>
          <a:xfrm>
            <a:off x="7274892" y="535217"/>
            <a:ext cx="1361998" cy="2216682"/>
          </a:xfrm>
          <a:prstGeom prst="triangle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Isosceles Triangle 56"/>
          <p:cNvSpPr/>
          <p:nvPr/>
        </p:nvSpPr>
        <p:spPr>
          <a:xfrm>
            <a:off x="8905214" y="559686"/>
            <a:ext cx="1361998" cy="2216682"/>
          </a:xfrm>
          <a:prstGeom prst="triangle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Isosceles Triangle 57"/>
          <p:cNvSpPr/>
          <p:nvPr/>
        </p:nvSpPr>
        <p:spPr>
          <a:xfrm>
            <a:off x="10532317" y="597027"/>
            <a:ext cx="1361998" cy="2216682"/>
          </a:xfrm>
          <a:prstGeom prst="triangle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 Placeholder 2"/>
          <p:cNvSpPr txBox="1">
            <a:spLocks/>
          </p:cNvSpPr>
          <p:nvPr/>
        </p:nvSpPr>
        <p:spPr>
          <a:xfrm>
            <a:off x="4631869" y="0"/>
            <a:ext cx="7560130" cy="863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DESIGN SOLUTION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-11111"/>
            <a:ext cx="4628084" cy="1065808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grpSp>
        <p:nvGrpSpPr>
          <p:cNvPr id="77" name="Group 76"/>
          <p:cNvGrpSpPr/>
          <p:nvPr/>
        </p:nvGrpSpPr>
        <p:grpSpPr>
          <a:xfrm>
            <a:off x="886870" y="498449"/>
            <a:ext cx="2858127" cy="371961"/>
            <a:chOff x="886870" y="498449"/>
            <a:chExt cx="2858127" cy="371961"/>
          </a:xfrm>
        </p:grpSpPr>
        <p:grpSp>
          <p:nvGrpSpPr>
            <p:cNvPr id="78" name="Group 77"/>
            <p:cNvGrpSpPr/>
            <p:nvPr/>
          </p:nvGrpSpPr>
          <p:grpSpPr>
            <a:xfrm>
              <a:off x="886870" y="498449"/>
              <a:ext cx="347031" cy="342122"/>
              <a:chOff x="0" y="0"/>
              <a:chExt cx="1828800" cy="1819469"/>
            </a:xfrm>
          </p:grpSpPr>
          <p:sp>
            <p:nvSpPr>
              <p:cNvPr id="85" name="Donut 84"/>
              <p:cNvSpPr/>
              <p:nvPr/>
            </p:nvSpPr>
            <p:spPr>
              <a:xfrm>
                <a:off x="0" y="0"/>
                <a:ext cx="1828800" cy="1819469"/>
              </a:xfrm>
              <a:prstGeom prst="donut">
                <a:avLst>
                  <a:gd name="adj" fmla="val 8429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86" name="Teardrop 85"/>
              <p:cNvSpPr/>
              <p:nvPr/>
            </p:nvSpPr>
            <p:spPr>
              <a:xfrm rot="8057985">
                <a:off x="505792" y="351728"/>
                <a:ext cx="810627" cy="810541"/>
              </a:xfrm>
              <a:prstGeom prst="teardrop">
                <a:avLst>
                  <a:gd name="adj" fmla="val 147713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87" name="Oval 86"/>
              <p:cNvSpPr/>
              <p:nvPr/>
            </p:nvSpPr>
            <p:spPr>
              <a:xfrm>
                <a:off x="732452" y="592909"/>
                <a:ext cx="367787" cy="36347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82740" y="499968"/>
              <a:ext cx="343741" cy="365225"/>
            </a:xfrm>
            <a:prstGeom prst="rect">
              <a:avLst/>
            </a:prstGeom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64224" y="498929"/>
              <a:ext cx="343741" cy="365225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145708" y="498449"/>
              <a:ext cx="343741" cy="359854"/>
            </a:xfrm>
            <a:prstGeom prst="rect">
              <a:avLst/>
            </a:prstGeom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01256" y="499968"/>
              <a:ext cx="343741" cy="365225"/>
            </a:xfrm>
            <a:prstGeom prst="rect">
              <a:avLst/>
            </a:prstGeom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09085" y="498449"/>
              <a:ext cx="346426" cy="368077"/>
            </a:xfrm>
            <a:prstGeom prst="rect">
              <a:avLst/>
            </a:prstGeom>
          </p:spPr>
        </p:pic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720853" y="498449"/>
              <a:ext cx="350080" cy="371961"/>
            </a:xfrm>
            <a:prstGeom prst="rect">
              <a:avLst/>
            </a:prstGeom>
          </p:spPr>
        </p:pic>
      </p:grpSp>
      <p:sp>
        <p:nvSpPr>
          <p:cNvPr id="48" name="Title 1"/>
          <p:cNvSpPr txBox="1">
            <a:spLocks/>
          </p:cNvSpPr>
          <p:nvPr/>
        </p:nvSpPr>
        <p:spPr>
          <a:xfrm>
            <a:off x="4631869" y="5532437"/>
            <a:ext cx="7560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ATRIUM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CIRCULATION</a:t>
            </a:r>
            <a:endParaRPr lang="en-US" sz="24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1407945" y="2082828"/>
            <a:ext cx="944962" cy="834994"/>
          </a:xfrm>
          <a:prstGeom prst="rect">
            <a:avLst/>
          </a:prstGeom>
          <a:gradFill flip="none" rotWithShape="1">
            <a:gsLst>
              <a:gs pos="12000">
                <a:schemeClr val="accent4">
                  <a:shade val="30000"/>
                  <a:satMod val="115000"/>
                  <a:alpha val="0"/>
                  <a:lumMod val="30000"/>
                </a:schemeClr>
              </a:gs>
              <a:gs pos="88000">
                <a:schemeClr val="accent4">
                  <a:lumMod val="40000"/>
                  <a:lumOff val="60000"/>
                  <a:shade val="67500"/>
                  <a:satMod val="115000"/>
                </a:schemeClr>
              </a:gs>
              <a:gs pos="98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0"/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 rot="10800000">
            <a:off x="1426728" y="2743585"/>
            <a:ext cx="944962" cy="834994"/>
          </a:xfrm>
          <a:prstGeom prst="rect">
            <a:avLst/>
          </a:prstGeom>
          <a:gradFill flip="none" rotWithShape="1">
            <a:gsLst>
              <a:gs pos="12000">
                <a:schemeClr val="accent4">
                  <a:shade val="30000"/>
                  <a:satMod val="115000"/>
                  <a:alpha val="0"/>
                  <a:lumMod val="30000"/>
                </a:schemeClr>
              </a:gs>
              <a:gs pos="88000">
                <a:schemeClr val="accent4">
                  <a:lumMod val="40000"/>
                  <a:lumOff val="60000"/>
                  <a:shade val="67500"/>
                  <a:satMod val="115000"/>
                </a:schemeClr>
              </a:gs>
              <a:gs pos="98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0"/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/>
          <p:cNvGrpSpPr/>
          <p:nvPr/>
        </p:nvGrpSpPr>
        <p:grpSpPr>
          <a:xfrm>
            <a:off x="409936" y="2037285"/>
            <a:ext cx="994227" cy="1575735"/>
            <a:chOff x="6336214" y="2062990"/>
            <a:chExt cx="1289648" cy="2043942"/>
          </a:xfrm>
        </p:grpSpPr>
        <p:sp>
          <p:nvSpPr>
            <p:cNvPr id="59" name="Teardrop 58"/>
            <p:cNvSpPr/>
            <p:nvPr/>
          </p:nvSpPr>
          <p:spPr>
            <a:xfrm rot="2554395">
              <a:off x="6336214" y="2062990"/>
              <a:ext cx="1172583" cy="1172583"/>
            </a:xfrm>
            <a:prstGeom prst="teardrop">
              <a:avLst/>
            </a:prstGeom>
            <a:solidFill>
              <a:schemeClr val="accent4">
                <a:lumMod val="40000"/>
                <a:lumOff val="60000"/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ardrop 64"/>
            <p:cNvSpPr/>
            <p:nvPr/>
          </p:nvSpPr>
          <p:spPr>
            <a:xfrm rot="2554395">
              <a:off x="6365649" y="2934349"/>
              <a:ext cx="1172583" cy="1172583"/>
            </a:xfrm>
            <a:prstGeom prst="teardrop">
              <a:avLst/>
            </a:prstGeom>
            <a:solidFill>
              <a:schemeClr val="accent4">
                <a:lumMod val="40000"/>
                <a:lumOff val="60000"/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rapezoid 65"/>
            <p:cNvSpPr/>
            <p:nvPr/>
          </p:nvSpPr>
          <p:spPr>
            <a:xfrm rot="5400000">
              <a:off x="7467600" y="2583586"/>
              <a:ext cx="199293" cy="117230"/>
            </a:xfrm>
            <a:prstGeom prst="trapezoid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glow rad="63500">
                <a:schemeClr val="accent4">
                  <a:lumMod val="40000"/>
                  <a:lumOff val="60000"/>
                  <a:alpha val="40000"/>
                </a:schemeClr>
              </a:glo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rapezoid 66"/>
            <p:cNvSpPr/>
            <p:nvPr/>
          </p:nvSpPr>
          <p:spPr>
            <a:xfrm rot="5400000">
              <a:off x="7467600" y="3467254"/>
              <a:ext cx="199293" cy="117230"/>
            </a:xfrm>
            <a:prstGeom prst="trapezoid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glow rad="63500">
                <a:schemeClr val="accent4">
                  <a:lumMod val="40000"/>
                  <a:lumOff val="60000"/>
                  <a:alpha val="40000"/>
                </a:schemeClr>
              </a:glo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3038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1111"/>
            <a:ext cx="4628084" cy="1065808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sp>
        <p:nvSpPr>
          <p:cNvPr id="42" name="Rectangle 41"/>
          <p:cNvSpPr/>
          <p:nvPr/>
        </p:nvSpPr>
        <p:spPr>
          <a:xfrm>
            <a:off x="4628084" y="-5556"/>
            <a:ext cx="7563915" cy="8693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521325"/>
            <a:ext cx="12188219" cy="1336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26881"/>
            <a:ext cx="463187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PROJECT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869" y="858192"/>
            <a:ext cx="7560131" cy="4663134"/>
          </a:xfrm>
          <a:noFill/>
        </p:spPr>
      </p:pic>
      <p:cxnSp>
        <p:nvCxnSpPr>
          <p:cNvPr id="8" name="Straight Connector 7"/>
          <p:cNvCxnSpPr/>
          <p:nvPr/>
        </p:nvCxnSpPr>
        <p:spPr>
          <a:xfrm flipV="1">
            <a:off x="4631872" y="1"/>
            <a:ext cx="0" cy="6852443"/>
          </a:xfrm>
          <a:prstGeom prst="line">
            <a:avLst/>
          </a:prstGeom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4631869" y="5532437"/>
            <a:ext cx="7560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LOCATION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4631869" y="0"/>
            <a:ext cx="7560131" cy="863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666 W. BALTIMORE ST.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705394" y="863748"/>
            <a:ext cx="3930263" cy="4663132"/>
          </a:xfrm>
        </p:spPr>
        <p:txBody>
          <a:bodyPr anchor="t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latin typeface="Tw Cen MT" panose="020B0602020104020603" pitchFamily="34" charset="0"/>
              </a:rPr>
              <a:t>CITY OF BALTIMORE</a:t>
            </a:r>
          </a:p>
          <a:p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latin typeface="Tw Cen MT" panose="020B0602020104020603" pitchFamily="34" charset="0"/>
              </a:rPr>
              <a:t>SEVERAL BLOCKS FROM INNER HARBOR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latin typeface="Tw Cen MT" panose="020B0602020104020603" pitchFamily="34" charset="0"/>
              </a:rPr>
              <a:t>CENTRAL LOCATION IN UNIVERSITY CAMPUS</a:t>
            </a:r>
          </a:p>
          <a:p>
            <a:endParaRPr lang="en-US" sz="2000" b="0" dirty="0">
              <a:latin typeface="Tw Cen MT" panose="020B0602020104020603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888924" y="497203"/>
            <a:ext cx="2856073" cy="369323"/>
            <a:chOff x="888924" y="497203"/>
            <a:chExt cx="2856073" cy="369323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82740" y="499968"/>
              <a:ext cx="343741" cy="365225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64224" y="498929"/>
              <a:ext cx="343741" cy="365225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45708" y="498449"/>
              <a:ext cx="343741" cy="359854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27192" y="498929"/>
              <a:ext cx="343741" cy="365225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01256" y="499968"/>
              <a:ext cx="343741" cy="365225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09085" y="498449"/>
              <a:ext cx="346426" cy="368077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88924" y="497203"/>
              <a:ext cx="347031" cy="344717"/>
            </a:xfrm>
            <a:prstGeom prst="rect">
              <a:avLst/>
            </a:prstGeom>
          </p:spPr>
        </p:pic>
      </p:grpSp>
      <p:sp>
        <p:nvSpPr>
          <p:cNvPr id="21" name="Isosceles Triangle 20"/>
          <p:cNvSpPr/>
          <p:nvPr/>
        </p:nvSpPr>
        <p:spPr>
          <a:xfrm>
            <a:off x="11468100" y="1183142"/>
            <a:ext cx="533399" cy="478849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1567134" y="1292659"/>
            <a:ext cx="790575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5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63747"/>
            <a:ext cx="12188219" cy="466313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4044" y="2133226"/>
            <a:ext cx="1704968" cy="196075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9625" y="2133226"/>
            <a:ext cx="1704968" cy="19607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2981" y="2149897"/>
            <a:ext cx="1704968" cy="196075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0631" y="2138783"/>
            <a:ext cx="1704968" cy="19607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-5555"/>
            <a:ext cx="12192000" cy="86930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521325"/>
            <a:ext cx="12188219" cy="1336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26881"/>
            <a:ext cx="463187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MAIN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20" name="Isosceles Triangle 19"/>
          <p:cNvSpPr/>
          <p:nvPr/>
        </p:nvSpPr>
        <p:spPr>
          <a:xfrm>
            <a:off x="2443038" y="545682"/>
            <a:ext cx="1361998" cy="2216682"/>
          </a:xfrm>
          <a:prstGeom prst="triangle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Isosceles Triangle 28"/>
          <p:cNvSpPr/>
          <p:nvPr/>
        </p:nvSpPr>
        <p:spPr>
          <a:xfrm>
            <a:off x="2438248" y="1125064"/>
            <a:ext cx="1361998" cy="774377"/>
          </a:xfrm>
          <a:prstGeom prst="triangle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6212" y="1359622"/>
            <a:ext cx="1704968" cy="176466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6212" y="2144340"/>
            <a:ext cx="1704968" cy="1960750"/>
          </a:xfrm>
          <a:prstGeom prst="rect">
            <a:avLst/>
          </a:prstGeom>
        </p:spPr>
      </p:pic>
      <p:sp>
        <p:nvSpPr>
          <p:cNvPr id="34" name="Isosceles Triangle 33"/>
          <p:cNvSpPr/>
          <p:nvPr/>
        </p:nvSpPr>
        <p:spPr>
          <a:xfrm>
            <a:off x="4081479" y="1119507"/>
            <a:ext cx="1361998" cy="774377"/>
          </a:xfrm>
          <a:prstGeom prst="triangle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0631" y="1354065"/>
            <a:ext cx="1704968" cy="1764663"/>
          </a:xfrm>
          <a:prstGeom prst="rect">
            <a:avLst/>
          </a:prstGeom>
        </p:spPr>
      </p:pic>
      <p:sp>
        <p:nvSpPr>
          <p:cNvPr id="37" name="Isosceles Triangle 36"/>
          <p:cNvSpPr/>
          <p:nvPr/>
        </p:nvSpPr>
        <p:spPr>
          <a:xfrm>
            <a:off x="5695898" y="1113950"/>
            <a:ext cx="1361998" cy="774377"/>
          </a:xfrm>
          <a:prstGeom prst="triangle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9625" y="1348508"/>
            <a:ext cx="1704968" cy="1764663"/>
          </a:xfrm>
          <a:prstGeom prst="rect">
            <a:avLst/>
          </a:prstGeom>
        </p:spPr>
      </p:pic>
      <p:sp>
        <p:nvSpPr>
          <p:cNvPr id="40" name="Isosceles Triangle 39"/>
          <p:cNvSpPr/>
          <p:nvPr/>
        </p:nvSpPr>
        <p:spPr>
          <a:xfrm>
            <a:off x="7274892" y="1108393"/>
            <a:ext cx="1361998" cy="774377"/>
          </a:xfrm>
          <a:prstGeom prst="triangle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4044" y="1348508"/>
            <a:ext cx="1704968" cy="1764663"/>
          </a:xfrm>
          <a:prstGeom prst="rect">
            <a:avLst/>
          </a:prstGeom>
        </p:spPr>
      </p:pic>
      <p:sp>
        <p:nvSpPr>
          <p:cNvPr id="43" name="Isosceles Triangle 42"/>
          <p:cNvSpPr/>
          <p:nvPr/>
        </p:nvSpPr>
        <p:spPr>
          <a:xfrm>
            <a:off x="8889311" y="1108393"/>
            <a:ext cx="1361998" cy="774377"/>
          </a:xfrm>
          <a:prstGeom prst="triangle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6027" y="1277510"/>
            <a:ext cx="1704968" cy="176466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6027" y="2062228"/>
            <a:ext cx="1704968" cy="1960750"/>
          </a:xfrm>
          <a:prstGeom prst="rect">
            <a:avLst/>
          </a:prstGeom>
        </p:spPr>
      </p:pic>
      <p:sp>
        <p:nvSpPr>
          <p:cNvPr id="46" name="Isosceles Triangle 45"/>
          <p:cNvSpPr/>
          <p:nvPr/>
        </p:nvSpPr>
        <p:spPr>
          <a:xfrm>
            <a:off x="10511294" y="1037395"/>
            <a:ext cx="1361998" cy="774377"/>
          </a:xfrm>
          <a:prstGeom prst="triangle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6519" y="1359621"/>
            <a:ext cx="1704968" cy="1764663"/>
          </a:xfrm>
          <a:prstGeom prst="rect">
            <a:avLst/>
          </a:prstGeom>
        </p:spPr>
      </p:pic>
      <p:sp>
        <p:nvSpPr>
          <p:cNvPr id="53" name="Isosceles Triangle 52"/>
          <p:cNvSpPr/>
          <p:nvPr/>
        </p:nvSpPr>
        <p:spPr>
          <a:xfrm>
            <a:off x="5668812" y="534568"/>
            <a:ext cx="1361998" cy="2216682"/>
          </a:xfrm>
          <a:prstGeom prst="triangle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Isosceles Triangle 54"/>
          <p:cNvSpPr/>
          <p:nvPr/>
        </p:nvSpPr>
        <p:spPr>
          <a:xfrm>
            <a:off x="4108565" y="534568"/>
            <a:ext cx="1361998" cy="2216682"/>
          </a:xfrm>
          <a:prstGeom prst="triangle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Isosceles Triangle 55"/>
          <p:cNvSpPr/>
          <p:nvPr/>
        </p:nvSpPr>
        <p:spPr>
          <a:xfrm>
            <a:off x="7274892" y="535217"/>
            <a:ext cx="1361998" cy="2216682"/>
          </a:xfrm>
          <a:prstGeom prst="triangle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Isosceles Triangle 56"/>
          <p:cNvSpPr/>
          <p:nvPr/>
        </p:nvSpPr>
        <p:spPr>
          <a:xfrm>
            <a:off x="8905214" y="559686"/>
            <a:ext cx="1361998" cy="2216682"/>
          </a:xfrm>
          <a:prstGeom prst="triangle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Isosceles Triangle 57"/>
          <p:cNvSpPr/>
          <p:nvPr/>
        </p:nvSpPr>
        <p:spPr>
          <a:xfrm>
            <a:off x="10532317" y="597027"/>
            <a:ext cx="1361998" cy="2216682"/>
          </a:xfrm>
          <a:prstGeom prst="triangle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 Placeholder 2"/>
          <p:cNvSpPr txBox="1">
            <a:spLocks/>
          </p:cNvSpPr>
          <p:nvPr/>
        </p:nvSpPr>
        <p:spPr>
          <a:xfrm>
            <a:off x="4631869" y="0"/>
            <a:ext cx="7560130" cy="863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DESIGN SOLUTION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-11111"/>
            <a:ext cx="4628084" cy="1065808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grpSp>
        <p:nvGrpSpPr>
          <p:cNvPr id="77" name="Group 76"/>
          <p:cNvGrpSpPr/>
          <p:nvPr/>
        </p:nvGrpSpPr>
        <p:grpSpPr>
          <a:xfrm>
            <a:off x="886870" y="498449"/>
            <a:ext cx="2858127" cy="371961"/>
            <a:chOff x="886870" y="498449"/>
            <a:chExt cx="2858127" cy="371961"/>
          </a:xfrm>
        </p:grpSpPr>
        <p:grpSp>
          <p:nvGrpSpPr>
            <p:cNvPr id="78" name="Group 77"/>
            <p:cNvGrpSpPr/>
            <p:nvPr/>
          </p:nvGrpSpPr>
          <p:grpSpPr>
            <a:xfrm>
              <a:off x="886870" y="498449"/>
              <a:ext cx="347031" cy="342122"/>
              <a:chOff x="0" y="0"/>
              <a:chExt cx="1828800" cy="1819469"/>
            </a:xfrm>
          </p:grpSpPr>
          <p:sp>
            <p:nvSpPr>
              <p:cNvPr id="85" name="Donut 84"/>
              <p:cNvSpPr/>
              <p:nvPr/>
            </p:nvSpPr>
            <p:spPr>
              <a:xfrm>
                <a:off x="0" y="0"/>
                <a:ext cx="1828800" cy="1819469"/>
              </a:xfrm>
              <a:prstGeom prst="donut">
                <a:avLst>
                  <a:gd name="adj" fmla="val 8429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86" name="Teardrop 85"/>
              <p:cNvSpPr/>
              <p:nvPr/>
            </p:nvSpPr>
            <p:spPr>
              <a:xfrm rot="8057985">
                <a:off x="505792" y="351728"/>
                <a:ext cx="810627" cy="810541"/>
              </a:xfrm>
              <a:prstGeom prst="teardrop">
                <a:avLst>
                  <a:gd name="adj" fmla="val 147713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87" name="Oval 86"/>
              <p:cNvSpPr/>
              <p:nvPr/>
            </p:nvSpPr>
            <p:spPr>
              <a:xfrm>
                <a:off x="732452" y="592909"/>
                <a:ext cx="367787" cy="36347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82740" y="499968"/>
              <a:ext cx="343741" cy="365225"/>
            </a:xfrm>
            <a:prstGeom prst="rect">
              <a:avLst/>
            </a:prstGeom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64224" y="498929"/>
              <a:ext cx="343741" cy="365225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145708" y="498449"/>
              <a:ext cx="343741" cy="359854"/>
            </a:xfrm>
            <a:prstGeom prst="rect">
              <a:avLst/>
            </a:prstGeom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01256" y="499968"/>
              <a:ext cx="343741" cy="365225"/>
            </a:xfrm>
            <a:prstGeom prst="rect">
              <a:avLst/>
            </a:prstGeom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09085" y="498449"/>
              <a:ext cx="346426" cy="368077"/>
            </a:xfrm>
            <a:prstGeom prst="rect">
              <a:avLst/>
            </a:prstGeom>
          </p:spPr>
        </p:pic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720853" y="498449"/>
              <a:ext cx="350080" cy="371961"/>
            </a:xfrm>
            <a:prstGeom prst="rect">
              <a:avLst/>
            </a:prstGeom>
          </p:spPr>
        </p:pic>
      </p:grpSp>
      <p:sp>
        <p:nvSpPr>
          <p:cNvPr id="48" name="Title 1"/>
          <p:cNvSpPr txBox="1">
            <a:spLocks/>
          </p:cNvSpPr>
          <p:nvPr/>
        </p:nvSpPr>
        <p:spPr>
          <a:xfrm>
            <a:off x="4631869" y="5532437"/>
            <a:ext cx="7560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ATRIUM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CIRCULATION</a:t>
            </a:r>
            <a:endParaRPr lang="en-US" sz="24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6239469" y="3793849"/>
            <a:ext cx="55208" cy="5520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381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7876170" y="3794513"/>
            <a:ext cx="55208" cy="5520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381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10272307" y="3793849"/>
            <a:ext cx="55208" cy="5520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381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3843332" y="3786421"/>
            <a:ext cx="55208" cy="5520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381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1407945" y="2082828"/>
            <a:ext cx="944962" cy="834994"/>
          </a:xfrm>
          <a:prstGeom prst="rect">
            <a:avLst/>
          </a:prstGeom>
          <a:gradFill flip="none" rotWithShape="1">
            <a:gsLst>
              <a:gs pos="12000">
                <a:schemeClr val="accent4">
                  <a:shade val="30000"/>
                  <a:satMod val="115000"/>
                  <a:alpha val="0"/>
                  <a:lumMod val="30000"/>
                </a:schemeClr>
              </a:gs>
              <a:gs pos="88000">
                <a:schemeClr val="accent4">
                  <a:lumMod val="40000"/>
                  <a:lumOff val="60000"/>
                  <a:shade val="67500"/>
                  <a:satMod val="115000"/>
                </a:schemeClr>
              </a:gs>
              <a:gs pos="98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0"/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 rot="10800000">
            <a:off x="1426728" y="2743585"/>
            <a:ext cx="944962" cy="834994"/>
          </a:xfrm>
          <a:prstGeom prst="rect">
            <a:avLst/>
          </a:prstGeom>
          <a:gradFill flip="none" rotWithShape="1">
            <a:gsLst>
              <a:gs pos="12000">
                <a:schemeClr val="accent4">
                  <a:shade val="30000"/>
                  <a:satMod val="115000"/>
                  <a:alpha val="0"/>
                  <a:lumMod val="30000"/>
                </a:schemeClr>
              </a:gs>
              <a:gs pos="88000">
                <a:schemeClr val="accent4">
                  <a:lumMod val="40000"/>
                  <a:lumOff val="60000"/>
                  <a:shade val="67500"/>
                  <a:satMod val="115000"/>
                </a:schemeClr>
              </a:gs>
              <a:gs pos="98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0"/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2" name="Group 61"/>
          <p:cNvGrpSpPr/>
          <p:nvPr/>
        </p:nvGrpSpPr>
        <p:grpSpPr>
          <a:xfrm>
            <a:off x="409936" y="2037285"/>
            <a:ext cx="994227" cy="1575735"/>
            <a:chOff x="6336214" y="2062990"/>
            <a:chExt cx="1289648" cy="2043942"/>
          </a:xfrm>
        </p:grpSpPr>
        <p:sp>
          <p:nvSpPr>
            <p:cNvPr id="63" name="Teardrop 62"/>
            <p:cNvSpPr/>
            <p:nvPr/>
          </p:nvSpPr>
          <p:spPr>
            <a:xfrm rot="2554395">
              <a:off x="6336214" y="2062990"/>
              <a:ext cx="1172583" cy="1172583"/>
            </a:xfrm>
            <a:prstGeom prst="teardrop">
              <a:avLst/>
            </a:prstGeom>
            <a:solidFill>
              <a:schemeClr val="accent4">
                <a:lumMod val="40000"/>
                <a:lumOff val="60000"/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ardrop 64"/>
            <p:cNvSpPr/>
            <p:nvPr/>
          </p:nvSpPr>
          <p:spPr>
            <a:xfrm rot="2554395">
              <a:off x="6365649" y="2934349"/>
              <a:ext cx="1172583" cy="1172583"/>
            </a:xfrm>
            <a:prstGeom prst="teardrop">
              <a:avLst/>
            </a:prstGeom>
            <a:solidFill>
              <a:schemeClr val="accent4">
                <a:lumMod val="40000"/>
                <a:lumOff val="60000"/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rapezoid 65"/>
            <p:cNvSpPr/>
            <p:nvPr/>
          </p:nvSpPr>
          <p:spPr>
            <a:xfrm rot="5400000">
              <a:off x="7467600" y="2583586"/>
              <a:ext cx="199293" cy="117230"/>
            </a:xfrm>
            <a:prstGeom prst="trapezoid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glow rad="63500">
                <a:schemeClr val="accent4">
                  <a:lumMod val="40000"/>
                  <a:lumOff val="60000"/>
                  <a:alpha val="40000"/>
                </a:schemeClr>
              </a:glo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rapezoid 66"/>
            <p:cNvSpPr/>
            <p:nvPr/>
          </p:nvSpPr>
          <p:spPr>
            <a:xfrm rot="5400000">
              <a:off x="7467600" y="3467254"/>
              <a:ext cx="199293" cy="117230"/>
            </a:xfrm>
            <a:prstGeom prst="trapezoid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glow rad="63500">
                <a:schemeClr val="accent4">
                  <a:lumMod val="40000"/>
                  <a:lumOff val="60000"/>
                  <a:alpha val="40000"/>
                </a:schemeClr>
              </a:glo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4770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-5555"/>
            <a:ext cx="12192000" cy="86930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521325"/>
            <a:ext cx="12188219" cy="1336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26881"/>
            <a:ext cx="463187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MAIN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3747"/>
            <a:ext cx="12188219" cy="4668690"/>
          </a:xfrm>
          <a:prstGeom prst="rect">
            <a:avLst/>
          </a:prstGeom>
        </p:spPr>
      </p:pic>
      <p:sp>
        <p:nvSpPr>
          <p:cNvPr id="14" name="Text Placeholder 2"/>
          <p:cNvSpPr txBox="1">
            <a:spLocks/>
          </p:cNvSpPr>
          <p:nvPr/>
        </p:nvSpPr>
        <p:spPr>
          <a:xfrm>
            <a:off x="4631869" y="0"/>
            <a:ext cx="7560130" cy="863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DESIGN SOLUTION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11111"/>
            <a:ext cx="4628084" cy="1065808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grpSp>
        <p:nvGrpSpPr>
          <p:cNvPr id="26" name="Group 25"/>
          <p:cNvGrpSpPr/>
          <p:nvPr/>
        </p:nvGrpSpPr>
        <p:grpSpPr>
          <a:xfrm>
            <a:off x="886870" y="498449"/>
            <a:ext cx="2858127" cy="371961"/>
            <a:chOff x="886870" y="498449"/>
            <a:chExt cx="2858127" cy="371961"/>
          </a:xfrm>
        </p:grpSpPr>
        <p:grpSp>
          <p:nvGrpSpPr>
            <p:cNvPr id="27" name="Group 26"/>
            <p:cNvGrpSpPr/>
            <p:nvPr/>
          </p:nvGrpSpPr>
          <p:grpSpPr>
            <a:xfrm>
              <a:off x="886870" y="498449"/>
              <a:ext cx="347031" cy="342122"/>
              <a:chOff x="0" y="0"/>
              <a:chExt cx="1828800" cy="1819469"/>
            </a:xfrm>
          </p:grpSpPr>
          <p:sp>
            <p:nvSpPr>
              <p:cNvPr id="34" name="Donut 33"/>
              <p:cNvSpPr/>
              <p:nvPr/>
            </p:nvSpPr>
            <p:spPr>
              <a:xfrm>
                <a:off x="0" y="0"/>
                <a:ext cx="1828800" cy="1819469"/>
              </a:xfrm>
              <a:prstGeom prst="donut">
                <a:avLst>
                  <a:gd name="adj" fmla="val 8429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5" name="Teardrop 34"/>
              <p:cNvSpPr/>
              <p:nvPr/>
            </p:nvSpPr>
            <p:spPr>
              <a:xfrm rot="8057985">
                <a:off x="505792" y="351728"/>
                <a:ext cx="810627" cy="810541"/>
              </a:xfrm>
              <a:prstGeom prst="teardrop">
                <a:avLst>
                  <a:gd name="adj" fmla="val 147713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732452" y="592909"/>
                <a:ext cx="367787" cy="36347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82740" y="499968"/>
              <a:ext cx="343741" cy="365225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64224" y="498929"/>
              <a:ext cx="343741" cy="365225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45708" y="498449"/>
              <a:ext cx="343741" cy="359854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01256" y="499968"/>
              <a:ext cx="343741" cy="365225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09085" y="498449"/>
              <a:ext cx="346426" cy="368077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20853" y="498449"/>
              <a:ext cx="350080" cy="371961"/>
            </a:xfrm>
            <a:prstGeom prst="rect">
              <a:avLst/>
            </a:prstGeom>
          </p:spPr>
        </p:pic>
      </p:grpSp>
      <p:sp>
        <p:nvSpPr>
          <p:cNvPr id="22" name="Title 1"/>
          <p:cNvSpPr txBox="1">
            <a:spLocks/>
          </p:cNvSpPr>
          <p:nvPr/>
        </p:nvSpPr>
        <p:spPr>
          <a:xfrm>
            <a:off x="4631869" y="5532437"/>
            <a:ext cx="7560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ATRIUM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CEILING</a:t>
            </a:r>
            <a:endParaRPr lang="en-US" sz="24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56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-5555"/>
            <a:ext cx="12192000" cy="86930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521325"/>
            <a:ext cx="12188219" cy="1336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26881"/>
            <a:ext cx="463187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MAIN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3747"/>
            <a:ext cx="12188219" cy="4668690"/>
          </a:xfrm>
          <a:prstGeom prst="rect">
            <a:avLst/>
          </a:prstGeom>
        </p:spPr>
      </p:pic>
      <p:cxnSp>
        <p:nvCxnSpPr>
          <p:cNvPr id="48" name="Straight Connector 47"/>
          <p:cNvCxnSpPr/>
          <p:nvPr/>
        </p:nvCxnSpPr>
        <p:spPr>
          <a:xfrm>
            <a:off x="1118918" y="1445862"/>
            <a:ext cx="11069301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101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1118918" y="4495698"/>
            <a:ext cx="11069301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101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 flipV="1">
            <a:off x="1107902" y="1441558"/>
            <a:ext cx="11016" cy="3048584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101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2"/>
          <p:cNvSpPr txBox="1">
            <a:spLocks/>
          </p:cNvSpPr>
          <p:nvPr/>
        </p:nvSpPr>
        <p:spPr>
          <a:xfrm>
            <a:off x="4631869" y="0"/>
            <a:ext cx="7560130" cy="863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DESIGN SOLUTION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11111"/>
            <a:ext cx="4628084" cy="1065808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grpSp>
        <p:nvGrpSpPr>
          <p:cNvPr id="26" name="Group 25"/>
          <p:cNvGrpSpPr/>
          <p:nvPr/>
        </p:nvGrpSpPr>
        <p:grpSpPr>
          <a:xfrm>
            <a:off x="886870" y="498449"/>
            <a:ext cx="2858127" cy="371961"/>
            <a:chOff x="886870" y="498449"/>
            <a:chExt cx="2858127" cy="371961"/>
          </a:xfrm>
        </p:grpSpPr>
        <p:grpSp>
          <p:nvGrpSpPr>
            <p:cNvPr id="27" name="Group 26"/>
            <p:cNvGrpSpPr/>
            <p:nvPr/>
          </p:nvGrpSpPr>
          <p:grpSpPr>
            <a:xfrm>
              <a:off x="886870" y="498449"/>
              <a:ext cx="347031" cy="342122"/>
              <a:chOff x="0" y="0"/>
              <a:chExt cx="1828800" cy="1819469"/>
            </a:xfrm>
          </p:grpSpPr>
          <p:sp>
            <p:nvSpPr>
              <p:cNvPr id="34" name="Donut 33"/>
              <p:cNvSpPr/>
              <p:nvPr/>
            </p:nvSpPr>
            <p:spPr>
              <a:xfrm>
                <a:off x="0" y="0"/>
                <a:ext cx="1828800" cy="1819469"/>
              </a:xfrm>
              <a:prstGeom prst="donut">
                <a:avLst>
                  <a:gd name="adj" fmla="val 8429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5" name="Teardrop 34"/>
              <p:cNvSpPr/>
              <p:nvPr/>
            </p:nvSpPr>
            <p:spPr>
              <a:xfrm rot="8057985">
                <a:off x="505792" y="351728"/>
                <a:ext cx="810627" cy="810541"/>
              </a:xfrm>
              <a:prstGeom prst="teardrop">
                <a:avLst>
                  <a:gd name="adj" fmla="val 147713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732452" y="592909"/>
                <a:ext cx="367787" cy="36347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82740" y="499968"/>
              <a:ext cx="343741" cy="365225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64224" y="498929"/>
              <a:ext cx="343741" cy="365225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45708" y="498449"/>
              <a:ext cx="343741" cy="359854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01256" y="499968"/>
              <a:ext cx="343741" cy="365225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09085" y="498449"/>
              <a:ext cx="346426" cy="368077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20853" y="498449"/>
              <a:ext cx="350080" cy="371961"/>
            </a:xfrm>
            <a:prstGeom prst="rect">
              <a:avLst/>
            </a:prstGeom>
          </p:spPr>
        </p:pic>
      </p:grpSp>
      <p:sp>
        <p:nvSpPr>
          <p:cNvPr id="22" name="Title 1"/>
          <p:cNvSpPr txBox="1">
            <a:spLocks/>
          </p:cNvSpPr>
          <p:nvPr/>
        </p:nvSpPr>
        <p:spPr>
          <a:xfrm>
            <a:off x="4631869" y="5532437"/>
            <a:ext cx="7560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ATRIUM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CEILING</a:t>
            </a:r>
            <a:endParaRPr lang="en-US" sz="24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66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-1" y="1054698"/>
            <a:ext cx="4635655" cy="44831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1111"/>
            <a:ext cx="4628084" cy="1065808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sp>
        <p:nvSpPr>
          <p:cNvPr id="29" name="Rectangle 28"/>
          <p:cNvSpPr/>
          <p:nvPr/>
        </p:nvSpPr>
        <p:spPr>
          <a:xfrm>
            <a:off x="4628083" y="865193"/>
            <a:ext cx="7563917" cy="46672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628084" y="-5556"/>
            <a:ext cx="7563915" cy="8693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quarter" idx="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41"/>
          <a:stretch/>
        </p:blipFill>
        <p:spPr>
          <a:xfrm>
            <a:off x="4635657" y="1200297"/>
            <a:ext cx="7552562" cy="3990034"/>
          </a:xfrm>
        </p:spPr>
      </p:pic>
      <p:sp>
        <p:nvSpPr>
          <p:cNvPr id="10" name="Rectangle 9"/>
          <p:cNvSpPr/>
          <p:nvPr/>
        </p:nvSpPr>
        <p:spPr>
          <a:xfrm>
            <a:off x="0" y="5521325"/>
            <a:ext cx="12188219" cy="1336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26881"/>
            <a:ext cx="463187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MAIN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15" name="Text Placeholder 2"/>
          <p:cNvSpPr txBox="1">
            <a:spLocks/>
          </p:cNvSpPr>
          <p:nvPr/>
        </p:nvSpPr>
        <p:spPr>
          <a:xfrm>
            <a:off x="4631869" y="0"/>
            <a:ext cx="7560130" cy="863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DESIGN SOLUTION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86870" y="498449"/>
            <a:ext cx="2858127" cy="371961"/>
            <a:chOff x="886870" y="498449"/>
            <a:chExt cx="2858127" cy="371961"/>
          </a:xfrm>
        </p:grpSpPr>
        <p:grpSp>
          <p:nvGrpSpPr>
            <p:cNvPr id="17" name="Group 16"/>
            <p:cNvGrpSpPr/>
            <p:nvPr/>
          </p:nvGrpSpPr>
          <p:grpSpPr>
            <a:xfrm>
              <a:off x="886870" y="498449"/>
              <a:ext cx="347031" cy="342122"/>
              <a:chOff x="0" y="0"/>
              <a:chExt cx="1828800" cy="1819469"/>
            </a:xfrm>
          </p:grpSpPr>
          <p:sp>
            <p:nvSpPr>
              <p:cNvPr id="24" name="Donut 23"/>
              <p:cNvSpPr/>
              <p:nvPr/>
            </p:nvSpPr>
            <p:spPr>
              <a:xfrm>
                <a:off x="0" y="0"/>
                <a:ext cx="1828800" cy="1819469"/>
              </a:xfrm>
              <a:prstGeom prst="donut">
                <a:avLst>
                  <a:gd name="adj" fmla="val 8429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5" name="Teardrop 24"/>
              <p:cNvSpPr/>
              <p:nvPr/>
            </p:nvSpPr>
            <p:spPr>
              <a:xfrm rot="8057985">
                <a:off x="505792" y="351728"/>
                <a:ext cx="810627" cy="810541"/>
              </a:xfrm>
              <a:prstGeom prst="teardrop">
                <a:avLst>
                  <a:gd name="adj" fmla="val 147713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732452" y="592909"/>
                <a:ext cx="367787" cy="36347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82740" y="499968"/>
              <a:ext cx="343741" cy="36522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64224" y="498929"/>
              <a:ext cx="343741" cy="365225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45708" y="498449"/>
              <a:ext cx="343741" cy="359854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01256" y="499968"/>
              <a:ext cx="343741" cy="365225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09085" y="498449"/>
              <a:ext cx="346426" cy="368077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20853" y="498449"/>
              <a:ext cx="350080" cy="371961"/>
            </a:xfrm>
            <a:prstGeom prst="rect">
              <a:avLst/>
            </a:prstGeom>
          </p:spPr>
        </p:pic>
      </p:grpSp>
      <p:cxnSp>
        <p:nvCxnSpPr>
          <p:cNvPr id="4" name="Straight Connector 3"/>
          <p:cNvCxnSpPr/>
          <p:nvPr/>
        </p:nvCxnSpPr>
        <p:spPr>
          <a:xfrm>
            <a:off x="5022590" y="1212737"/>
            <a:ext cx="22117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itle 1"/>
          <p:cNvSpPr txBox="1">
            <a:spLocks/>
          </p:cNvSpPr>
          <p:nvPr/>
        </p:nvSpPr>
        <p:spPr>
          <a:xfrm>
            <a:off x="4631869" y="5532437"/>
            <a:ext cx="7560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ATRIUM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BRIDGES</a:t>
            </a:r>
            <a:endParaRPr lang="en-US" sz="24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33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886961" y="2519477"/>
            <a:ext cx="1753032" cy="1707322"/>
            <a:chOff x="7886961" y="2519477"/>
            <a:chExt cx="1753032" cy="1707322"/>
          </a:xfrm>
        </p:grpSpPr>
        <p:grpSp>
          <p:nvGrpSpPr>
            <p:cNvPr id="32" name="Group 31"/>
            <p:cNvGrpSpPr/>
            <p:nvPr/>
          </p:nvGrpSpPr>
          <p:grpSpPr>
            <a:xfrm>
              <a:off x="7892503" y="2519477"/>
              <a:ext cx="320472" cy="73159"/>
              <a:chOff x="398647" y="3505114"/>
              <a:chExt cx="3483719" cy="795282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407406" y="3829616"/>
                <a:ext cx="3458424" cy="47078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3488300" y="3505114"/>
                <a:ext cx="394066" cy="795282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398647" y="3505114"/>
                <a:ext cx="394066" cy="795282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8604626" y="3032095"/>
              <a:ext cx="320472" cy="73159"/>
              <a:chOff x="398647" y="3505114"/>
              <a:chExt cx="3483719" cy="795282"/>
            </a:xfrm>
          </p:grpSpPr>
          <p:sp>
            <p:nvSpPr>
              <p:cNvPr id="37" name="Rectangle 36"/>
              <p:cNvSpPr/>
              <p:nvPr/>
            </p:nvSpPr>
            <p:spPr>
              <a:xfrm>
                <a:off x="407406" y="3829616"/>
                <a:ext cx="3458424" cy="47078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3488300" y="3505114"/>
                <a:ext cx="394066" cy="795282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398647" y="3505114"/>
                <a:ext cx="394066" cy="795282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9319521" y="3547485"/>
              <a:ext cx="320472" cy="73159"/>
              <a:chOff x="398647" y="3505114"/>
              <a:chExt cx="3483719" cy="795282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407406" y="3829616"/>
                <a:ext cx="3458424" cy="47078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3488300" y="3505114"/>
                <a:ext cx="394066" cy="795282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398647" y="3505114"/>
                <a:ext cx="394066" cy="795282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7886961" y="4153640"/>
              <a:ext cx="320472" cy="73159"/>
              <a:chOff x="398647" y="3505114"/>
              <a:chExt cx="3483719" cy="795282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407406" y="3829616"/>
                <a:ext cx="3458424" cy="47078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3488300" y="3505114"/>
                <a:ext cx="394066" cy="795282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398647" y="3505114"/>
                <a:ext cx="394066" cy="795282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2737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-1" y="1054698"/>
            <a:ext cx="4635655" cy="44831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1111"/>
            <a:ext cx="4628084" cy="1065808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sp>
        <p:nvSpPr>
          <p:cNvPr id="29" name="Rectangle 28"/>
          <p:cNvSpPr/>
          <p:nvPr/>
        </p:nvSpPr>
        <p:spPr>
          <a:xfrm>
            <a:off x="4628083" y="865193"/>
            <a:ext cx="7563917" cy="46672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628084" y="-5556"/>
            <a:ext cx="7563915" cy="8693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quarter" idx="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41"/>
          <a:stretch/>
        </p:blipFill>
        <p:spPr>
          <a:xfrm>
            <a:off x="4635657" y="1200297"/>
            <a:ext cx="7552562" cy="3990034"/>
          </a:xfrm>
        </p:spPr>
      </p:pic>
      <p:sp>
        <p:nvSpPr>
          <p:cNvPr id="10" name="Rectangle 9"/>
          <p:cNvSpPr/>
          <p:nvPr/>
        </p:nvSpPr>
        <p:spPr>
          <a:xfrm>
            <a:off x="0" y="5521325"/>
            <a:ext cx="12188219" cy="1336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26881"/>
            <a:ext cx="463187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MAIN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15" name="Text Placeholder 2"/>
          <p:cNvSpPr txBox="1">
            <a:spLocks/>
          </p:cNvSpPr>
          <p:nvPr/>
        </p:nvSpPr>
        <p:spPr>
          <a:xfrm>
            <a:off x="4631869" y="0"/>
            <a:ext cx="7560130" cy="863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DESIGN SOLUTION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86870" y="498449"/>
            <a:ext cx="2858127" cy="371961"/>
            <a:chOff x="886870" y="498449"/>
            <a:chExt cx="2858127" cy="371961"/>
          </a:xfrm>
        </p:grpSpPr>
        <p:grpSp>
          <p:nvGrpSpPr>
            <p:cNvPr id="17" name="Group 16"/>
            <p:cNvGrpSpPr/>
            <p:nvPr/>
          </p:nvGrpSpPr>
          <p:grpSpPr>
            <a:xfrm>
              <a:off x="886870" y="498449"/>
              <a:ext cx="347031" cy="342122"/>
              <a:chOff x="0" y="0"/>
              <a:chExt cx="1828800" cy="1819469"/>
            </a:xfrm>
          </p:grpSpPr>
          <p:sp>
            <p:nvSpPr>
              <p:cNvPr id="24" name="Donut 23"/>
              <p:cNvSpPr/>
              <p:nvPr/>
            </p:nvSpPr>
            <p:spPr>
              <a:xfrm>
                <a:off x="0" y="0"/>
                <a:ext cx="1828800" cy="1819469"/>
              </a:xfrm>
              <a:prstGeom prst="donut">
                <a:avLst>
                  <a:gd name="adj" fmla="val 8429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5" name="Teardrop 24"/>
              <p:cNvSpPr/>
              <p:nvPr/>
            </p:nvSpPr>
            <p:spPr>
              <a:xfrm rot="8057985">
                <a:off x="505792" y="351728"/>
                <a:ext cx="810627" cy="810541"/>
              </a:xfrm>
              <a:prstGeom prst="teardrop">
                <a:avLst>
                  <a:gd name="adj" fmla="val 147713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732452" y="592909"/>
                <a:ext cx="367787" cy="36347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82740" y="499968"/>
              <a:ext cx="343741" cy="36522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64224" y="498929"/>
              <a:ext cx="343741" cy="365225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45708" y="498449"/>
              <a:ext cx="343741" cy="359854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01256" y="499968"/>
              <a:ext cx="343741" cy="365225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09085" y="498449"/>
              <a:ext cx="346426" cy="368077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20853" y="498449"/>
              <a:ext cx="350080" cy="371961"/>
            </a:xfrm>
            <a:prstGeom prst="rect">
              <a:avLst/>
            </a:prstGeom>
          </p:spPr>
        </p:pic>
      </p:grpSp>
      <p:cxnSp>
        <p:nvCxnSpPr>
          <p:cNvPr id="4" name="Straight Connector 3"/>
          <p:cNvCxnSpPr/>
          <p:nvPr/>
        </p:nvCxnSpPr>
        <p:spPr>
          <a:xfrm>
            <a:off x="5022590" y="1212737"/>
            <a:ext cx="22117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/>
          <p:cNvGrpSpPr/>
          <p:nvPr/>
        </p:nvGrpSpPr>
        <p:grpSpPr>
          <a:xfrm>
            <a:off x="7892503" y="2519477"/>
            <a:ext cx="320472" cy="73159"/>
            <a:chOff x="398647" y="3505114"/>
            <a:chExt cx="3483719" cy="795282"/>
          </a:xfrm>
        </p:grpSpPr>
        <p:sp>
          <p:nvSpPr>
            <p:cNvPr id="45" name="Rectangle 44"/>
            <p:cNvSpPr/>
            <p:nvPr/>
          </p:nvSpPr>
          <p:spPr>
            <a:xfrm>
              <a:off x="407406" y="3829616"/>
              <a:ext cx="3458424" cy="47078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488300" y="3505114"/>
              <a:ext cx="394066" cy="79528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98647" y="3505114"/>
              <a:ext cx="394066" cy="79528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8604626" y="3032095"/>
            <a:ext cx="320472" cy="73159"/>
            <a:chOff x="398647" y="3505114"/>
            <a:chExt cx="3483719" cy="795282"/>
          </a:xfrm>
        </p:grpSpPr>
        <p:sp>
          <p:nvSpPr>
            <p:cNvPr id="49" name="Rectangle 48"/>
            <p:cNvSpPr/>
            <p:nvPr/>
          </p:nvSpPr>
          <p:spPr>
            <a:xfrm>
              <a:off x="407406" y="3829616"/>
              <a:ext cx="3458424" cy="47078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3488300" y="3505114"/>
              <a:ext cx="394066" cy="79528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398647" y="3505114"/>
              <a:ext cx="394066" cy="79528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9319521" y="3547485"/>
            <a:ext cx="320472" cy="73159"/>
            <a:chOff x="398647" y="3505114"/>
            <a:chExt cx="3483719" cy="795282"/>
          </a:xfrm>
        </p:grpSpPr>
        <p:sp>
          <p:nvSpPr>
            <p:cNvPr id="53" name="Rectangle 52"/>
            <p:cNvSpPr/>
            <p:nvPr/>
          </p:nvSpPr>
          <p:spPr>
            <a:xfrm>
              <a:off x="407406" y="3829616"/>
              <a:ext cx="3458424" cy="47078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3488300" y="3505114"/>
              <a:ext cx="394066" cy="79528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398647" y="3505114"/>
              <a:ext cx="394066" cy="79528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7886961" y="4153640"/>
            <a:ext cx="320472" cy="73159"/>
            <a:chOff x="398647" y="3505114"/>
            <a:chExt cx="3483719" cy="795282"/>
          </a:xfrm>
        </p:grpSpPr>
        <p:sp>
          <p:nvSpPr>
            <p:cNvPr id="57" name="Rectangle 56"/>
            <p:cNvSpPr/>
            <p:nvPr/>
          </p:nvSpPr>
          <p:spPr>
            <a:xfrm>
              <a:off x="407406" y="3829616"/>
              <a:ext cx="3458424" cy="47078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488300" y="3505114"/>
              <a:ext cx="394066" cy="79528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398647" y="3505114"/>
              <a:ext cx="394066" cy="79528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Title 1"/>
          <p:cNvSpPr txBox="1">
            <a:spLocks/>
          </p:cNvSpPr>
          <p:nvPr/>
        </p:nvSpPr>
        <p:spPr>
          <a:xfrm>
            <a:off x="4631869" y="5532437"/>
            <a:ext cx="7560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ATRIUM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BRIDGES</a:t>
            </a:r>
            <a:endParaRPr lang="en-US" sz="24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60" name="Text Placeholder 5"/>
          <p:cNvSpPr>
            <a:spLocks noGrp="1"/>
          </p:cNvSpPr>
          <p:nvPr>
            <p:ph type="body" idx="1"/>
          </p:nvPr>
        </p:nvSpPr>
        <p:spPr>
          <a:xfrm>
            <a:off x="705394" y="863748"/>
            <a:ext cx="3930263" cy="4663132"/>
          </a:xfrm>
        </p:spPr>
        <p:txBody>
          <a:bodyPr anchor="t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BRIDGES SPAN ATRIUM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endParaRPr lang="en-US" sz="2000" b="0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45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-1" y="1054698"/>
            <a:ext cx="4635655" cy="44831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1111"/>
            <a:ext cx="4628084" cy="1065808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sp>
        <p:nvSpPr>
          <p:cNvPr id="29" name="Rectangle 28"/>
          <p:cNvSpPr/>
          <p:nvPr/>
        </p:nvSpPr>
        <p:spPr>
          <a:xfrm>
            <a:off x="4628083" y="865193"/>
            <a:ext cx="7563917" cy="46672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628084" y="-5556"/>
            <a:ext cx="7563915" cy="8693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quarter" idx="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41"/>
          <a:stretch/>
        </p:blipFill>
        <p:spPr>
          <a:xfrm>
            <a:off x="4635657" y="1200297"/>
            <a:ext cx="7552562" cy="3990034"/>
          </a:xfrm>
        </p:spPr>
      </p:pic>
      <p:sp>
        <p:nvSpPr>
          <p:cNvPr id="10" name="Rectangle 9"/>
          <p:cNvSpPr/>
          <p:nvPr/>
        </p:nvSpPr>
        <p:spPr>
          <a:xfrm>
            <a:off x="0" y="5521325"/>
            <a:ext cx="12188219" cy="1336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26881"/>
            <a:ext cx="463187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MAIN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705394" y="863748"/>
            <a:ext cx="3930263" cy="4663132"/>
          </a:xfrm>
        </p:spPr>
        <p:txBody>
          <a:bodyPr anchor="t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BRIDGES SPAN ATRIUM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solidFill>
                <a:schemeClr val="bg1"/>
              </a:solidFill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CONNECTION BETWEEN DRY AND WET LABS</a:t>
            </a:r>
          </a:p>
          <a:p>
            <a:endParaRPr lang="en-US" sz="2000" b="0" dirty="0">
              <a:latin typeface="Tw Cen MT" panose="020B0602020104020603" pitchFamily="34" charset="0"/>
            </a:endParaRPr>
          </a:p>
        </p:txBody>
      </p:sp>
      <p:sp>
        <p:nvSpPr>
          <p:cNvPr id="15" name="Text Placeholder 2"/>
          <p:cNvSpPr txBox="1">
            <a:spLocks/>
          </p:cNvSpPr>
          <p:nvPr/>
        </p:nvSpPr>
        <p:spPr>
          <a:xfrm>
            <a:off x="4631869" y="0"/>
            <a:ext cx="7560130" cy="863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DESIGN SOLUTION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86870" y="498449"/>
            <a:ext cx="2858127" cy="371961"/>
            <a:chOff x="886870" y="498449"/>
            <a:chExt cx="2858127" cy="371961"/>
          </a:xfrm>
        </p:grpSpPr>
        <p:grpSp>
          <p:nvGrpSpPr>
            <p:cNvPr id="17" name="Group 16"/>
            <p:cNvGrpSpPr/>
            <p:nvPr/>
          </p:nvGrpSpPr>
          <p:grpSpPr>
            <a:xfrm>
              <a:off x="886870" y="498449"/>
              <a:ext cx="347031" cy="342122"/>
              <a:chOff x="0" y="0"/>
              <a:chExt cx="1828800" cy="1819469"/>
            </a:xfrm>
          </p:grpSpPr>
          <p:sp>
            <p:nvSpPr>
              <p:cNvPr id="24" name="Donut 23"/>
              <p:cNvSpPr/>
              <p:nvPr/>
            </p:nvSpPr>
            <p:spPr>
              <a:xfrm>
                <a:off x="0" y="0"/>
                <a:ext cx="1828800" cy="1819469"/>
              </a:xfrm>
              <a:prstGeom prst="donut">
                <a:avLst>
                  <a:gd name="adj" fmla="val 8429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5" name="Teardrop 24"/>
              <p:cNvSpPr/>
              <p:nvPr/>
            </p:nvSpPr>
            <p:spPr>
              <a:xfrm rot="8057985">
                <a:off x="505792" y="351728"/>
                <a:ext cx="810627" cy="810541"/>
              </a:xfrm>
              <a:prstGeom prst="teardrop">
                <a:avLst>
                  <a:gd name="adj" fmla="val 147713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732452" y="592909"/>
                <a:ext cx="367787" cy="36347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82740" y="499968"/>
              <a:ext cx="343741" cy="36522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64224" y="498929"/>
              <a:ext cx="343741" cy="365225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45708" y="498449"/>
              <a:ext cx="343741" cy="359854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01256" y="499968"/>
              <a:ext cx="343741" cy="365225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09085" y="498449"/>
              <a:ext cx="346426" cy="368077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20853" y="498449"/>
              <a:ext cx="350080" cy="371961"/>
            </a:xfrm>
            <a:prstGeom prst="rect">
              <a:avLst/>
            </a:prstGeom>
          </p:spPr>
        </p:pic>
      </p:grpSp>
      <p:cxnSp>
        <p:nvCxnSpPr>
          <p:cNvPr id="4" name="Straight Connector 3"/>
          <p:cNvCxnSpPr/>
          <p:nvPr/>
        </p:nvCxnSpPr>
        <p:spPr>
          <a:xfrm>
            <a:off x="5022590" y="1212737"/>
            <a:ext cx="22117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/>
          <p:cNvGrpSpPr/>
          <p:nvPr/>
        </p:nvGrpSpPr>
        <p:grpSpPr>
          <a:xfrm>
            <a:off x="7892503" y="2519477"/>
            <a:ext cx="320472" cy="73159"/>
            <a:chOff x="398647" y="3505114"/>
            <a:chExt cx="3483719" cy="795282"/>
          </a:xfrm>
        </p:grpSpPr>
        <p:sp>
          <p:nvSpPr>
            <p:cNvPr id="45" name="Rectangle 44"/>
            <p:cNvSpPr/>
            <p:nvPr/>
          </p:nvSpPr>
          <p:spPr>
            <a:xfrm>
              <a:off x="407406" y="3829616"/>
              <a:ext cx="3458424" cy="47078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488300" y="3505114"/>
              <a:ext cx="394066" cy="79528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98647" y="3505114"/>
              <a:ext cx="394066" cy="79528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8604626" y="3032095"/>
            <a:ext cx="320472" cy="73159"/>
            <a:chOff x="398647" y="3505114"/>
            <a:chExt cx="3483719" cy="795282"/>
          </a:xfrm>
        </p:grpSpPr>
        <p:sp>
          <p:nvSpPr>
            <p:cNvPr id="49" name="Rectangle 48"/>
            <p:cNvSpPr/>
            <p:nvPr/>
          </p:nvSpPr>
          <p:spPr>
            <a:xfrm>
              <a:off x="407406" y="3829616"/>
              <a:ext cx="3458424" cy="47078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3488300" y="3505114"/>
              <a:ext cx="394066" cy="79528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398647" y="3505114"/>
              <a:ext cx="394066" cy="79528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9319521" y="3547485"/>
            <a:ext cx="320472" cy="73159"/>
            <a:chOff x="398647" y="3505114"/>
            <a:chExt cx="3483719" cy="795282"/>
          </a:xfrm>
        </p:grpSpPr>
        <p:sp>
          <p:nvSpPr>
            <p:cNvPr id="53" name="Rectangle 52"/>
            <p:cNvSpPr/>
            <p:nvPr/>
          </p:nvSpPr>
          <p:spPr>
            <a:xfrm>
              <a:off x="407406" y="3829616"/>
              <a:ext cx="3458424" cy="47078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3488300" y="3505114"/>
              <a:ext cx="394066" cy="79528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398647" y="3505114"/>
              <a:ext cx="394066" cy="79528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7886961" y="4153640"/>
            <a:ext cx="320472" cy="73159"/>
            <a:chOff x="398647" y="3505114"/>
            <a:chExt cx="3483719" cy="795282"/>
          </a:xfrm>
        </p:grpSpPr>
        <p:sp>
          <p:nvSpPr>
            <p:cNvPr id="57" name="Rectangle 56"/>
            <p:cNvSpPr/>
            <p:nvPr/>
          </p:nvSpPr>
          <p:spPr>
            <a:xfrm>
              <a:off x="407406" y="3829616"/>
              <a:ext cx="3458424" cy="47078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488300" y="3505114"/>
              <a:ext cx="394066" cy="79528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398647" y="3505114"/>
              <a:ext cx="394066" cy="79528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Title 1"/>
          <p:cNvSpPr txBox="1">
            <a:spLocks/>
          </p:cNvSpPr>
          <p:nvPr/>
        </p:nvSpPr>
        <p:spPr>
          <a:xfrm>
            <a:off x="4631869" y="5532437"/>
            <a:ext cx="7560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ATRIUM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BRIDGES</a:t>
            </a:r>
            <a:endParaRPr lang="en-US" sz="24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53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1111"/>
            <a:ext cx="4628084" cy="1065808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4696"/>
            <a:ext cx="4624305" cy="4472185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4628084" y="-5556"/>
            <a:ext cx="7563915" cy="8693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086" y="858191"/>
            <a:ext cx="7563914" cy="4668689"/>
          </a:xfrm>
        </p:spPr>
      </p:pic>
      <p:sp>
        <p:nvSpPr>
          <p:cNvPr id="10" name="Rectangle 9"/>
          <p:cNvSpPr/>
          <p:nvPr/>
        </p:nvSpPr>
        <p:spPr>
          <a:xfrm>
            <a:off x="0" y="5521325"/>
            <a:ext cx="12188219" cy="1336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26881"/>
            <a:ext cx="463187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MAIN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631872" y="1"/>
            <a:ext cx="0" cy="6852443"/>
          </a:xfrm>
          <a:prstGeom prst="line">
            <a:avLst/>
          </a:prstGeom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"/>
          <p:cNvSpPr txBox="1">
            <a:spLocks/>
          </p:cNvSpPr>
          <p:nvPr/>
        </p:nvSpPr>
        <p:spPr>
          <a:xfrm>
            <a:off x="4631869" y="0"/>
            <a:ext cx="7560130" cy="863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DESIGN SOLUTION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886870" y="498449"/>
            <a:ext cx="2858127" cy="371961"/>
            <a:chOff x="886870" y="498449"/>
            <a:chExt cx="2858127" cy="371961"/>
          </a:xfrm>
        </p:grpSpPr>
        <p:grpSp>
          <p:nvGrpSpPr>
            <p:cNvPr id="30" name="Group 29"/>
            <p:cNvGrpSpPr/>
            <p:nvPr/>
          </p:nvGrpSpPr>
          <p:grpSpPr>
            <a:xfrm>
              <a:off x="886870" y="498449"/>
              <a:ext cx="347031" cy="342122"/>
              <a:chOff x="0" y="0"/>
              <a:chExt cx="1828800" cy="1819469"/>
            </a:xfrm>
          </p:grpSpPr>
          <p:sp>
            <p:nvSpPr>
              <p:cNvPr id="37" name="Donut 36"/>
              <p:cNvSpPr/>
              <p:nvPr/>
            </p:nvSpPr>
            <p:spPr>
              <a:xfrm>
                <a:off x="0" y="0"/>
                <a:ext cx="1828800" cy="1819469"/>
              </a:xfrm>
              <a:prstGeom prst="donut">
                <a:avLst>
                  <a:gd name="adj" fmla="val 8429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8" name="Teardrop 37"/>
              <p:cNvSpPr/>
              <p:nvPr/>
            </p:nvSpPr>
            <p:spPr>
              <a:xfrm rot="8057985">
                <a:off x="505792" y="351728"/>
                <a:ext cx="810627" cy="810541"/>
              </a:xfrm>
              <a:prstGeom prst="teardrop">
                <a:avLst>
                  <a:gd name="adj" fmla="val 147713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732452" y="592909"/>
                <a:ext cx="367787" cy="36347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82740" y="499968"/>
              <a:ext cx="343741" cy="365225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64224" y="498929"/>
              <a:ext cx="343741" cy="365225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145708" y="498449"/>
              <a:ext cx="343741" cy="359854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01256" y="499968"/>
              <a:ext cx="343741" cy="365225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09085" y="498449"/>
              <a:ext cx="346426" cy="368077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720853" y="498449"/>
              <a:ext cx="350080" cy="371961"/>
            </a:xfrm>
            <a:prstGeom prst="rect">
              <a:avLst/>
            </a:prstGeom>
          </p:spPr>
        </p:pic>
      </p:grpSp>
      <p:sp>
        <p:nvSpPr>
          <p:cNvPr id="43" name="Title 1"/>
          <p:cNvSpPr txBox="1">
            <a:spLocks/>
          </p:cNvSpPr>
          <p:nvPr/>
        </p:nvSpPr>
        <p:spPr>
          <a:xfrm>
            <a:off x="4631869" y="5532437"/>
            <a:ext cx="7560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ATRIUM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BRIDGES</a:t>
            </a:r>
            <a:endParaRPr lang="en-US" sz="24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27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1111"/>
            <a:ext cx="4628084" cy="1065808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4696"/>
            <a:ext cx="4624305" cy="4472185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4628084" y="-5556"/>
            <a:ext cx="7563915" cy="8693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086" y="858191"/>
            <a:ext cx="7563914" cy="4668689"/>
          </a:xfrm>
        </p:spPr>
      </p:pic>
      <p:sp>
        <p:nvSpPr>
          <p:cNvPr id="10" name="Rectangle 9"/>
          <p:cNvSpPr/>
          <p:nvPr/>
        </p:nvSpPr>
        <p:spPr>
          <a:xfrm>
            <a:off x="0" y="5521325"/>
            <a:ext cx="12188219" cy="1336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26881"/>
            <a:ext cx="463187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MAIN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631872" y="1"/>
            <a:ext cx="0" cy="6852443"/>
          </a:xfrm>
          <a:prstGeom prst="line">
            <a:avLst/>
          </a:prstGeom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"/>
          <p:cNvSpPr txBox="1">
            <a:spLocks/>
          </p:cNvSpPr>
          <p:nvPr/>
        </p:nvSpPr>
        <p:spPr>
          <a:xfrm>
            <a:off x="4631869" y="0"/>
            <a:ext cx="7560130" cy="863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DESIGN SOLUTION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886870" y="498449"/>
            <a:ext cx="2858127" cy="371961"/>
            <a:chOff x="886870" y="498449"/>
            <a:chExt cx="2858127" cy="371961"/>
          </a:xfrm>
        </p:grpSpPr>
        <p:grpSp>
          <p:nvGrpSpPr>
            <p:cNvPr id="30" name="Group 29"/>
            <p:cNvGrpSpPr/>
            <p:nvPr/>
          </p:nvGrpSpPr>
          <p:grpSpPr>
            <a:xfrm>
              <a:off x="886870" y="498449"/>
              <a:ext cx="347031" cy="342122"/>
              <a:chOff x="0" y="0"/>
              <a:chExt cx="1828800" cy="1819469"/>
            </a:xfrm>
          </p:grpSpPr>
          <p:sp>
            <p:nvSpPr>
              <p:cNvPr id="37" name="Donut 36"/>
              <p:cNvSpPr/>
              <p:nvPr/>
            </p:nvSpPr>
            <p:spPr>
              <a:xfrm>
                <a:off x="0" y="0"/>
                <a:ext cx="1828800" cy="1819469"/>
              </a:xfrm>
              <a:prstGeom prst="donut">
                <a:avLst>
                  <a:gd name="adj" fmla="val 8429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8" name="Teardrop 37"/>
              <p:cNvSpPr/>
              <p:nvPr/>
            </p:nvSpPr>
            <p:spPr>
              <a:xfrm rot="8057985">
                <a:off x="505792" y="351728"/>
                <a:ext cx="810627" cy="810541"/>
              </a:xfrm>
              <a:prstGeom prst="teardrop">
                <a:avLst>
                  <a:gd name="adj" fmla="val 147713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732452" y="592909"/>
                <a:ext cx="367787" cy="36347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82740" y="499968"/>
              <a:ext cx="343741" cy="365225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64224" y="498929"/>
              <a:ext cx="343741" cy="365225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145708" y="498449"/>
              <a:ext cx="343741" cy="359854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01256" y="499968"/>
              <a:ext cx="343741" cy="365225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09085" y="498449"/>
              <a:ext cx="346426" cy="368077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720853" y="498449"/>
              <a:ext cx="350080" cy="371961"/>
            </a:xfrm>
            <a:prstGeom prst="rect">
              <a:avLst/>
            </a:prstGeom>
          </p:spPr>
        </p:pic>
      </p:grpSp>
      <p:sp>
        <p:nvSpPr>
          <p:cNvPr id="26" name="Isosceles Triangle 25"/>
          <p:cNvSpPr/>
          <p:nvPr/>
        </p:nvSpPr>
        <p:spPr>
          <a:xfrm>
            <a:off x="861608" y="2017695"/>
            <a:ext cx="1794689" cy="1963755"/>
          </a:xfrm>
          <a:prstGeom prst="triangle">
            <a:avLst>
              <a:gd name="adj" fmla="val 3142"/>
            </a:avLst>
          </a:prstGeom>
          <a:solidFill>
            <a:schemeClr val="accent4">
              <a:lumMod val="40000"/>
              <a:lumOff val="60000"/>
              <a:alpha val="63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Isosceles Triangle 26"/>
          <p:cNvSpPr/>
          <p:nvPr/>
        </p:nvSpPr>
        <p:spPr>
          <a:xfrm flipH="1">
            <a:off x="1693611" y="2012139"/>
            <a:ext cx="1745744" cy="1963755"/>
          </a:xfrm>
          <a:prstGeom prst="triangle">
            <a:avLst>
              <a:gd name="adj" fmla="val 3142"/>
            </a:avLst>
          </a:prstGeom>
          <a:solidFill>
            <a:schemeClr val="accent4">
              <a:lumMod val="40000"/>
              <a:lumOff val="60000"/>
              <a:alpha val="63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7718022" y="1033933"/>
            <a:ext cx="1" cy="4166028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9115328" y="1033933"/>
            <a:ext cx="1" cy="4166028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/>
          <p:cNvSpPr/>
          <p:nvPr/>
        </p:nvSpPr>
        <p:spPr>
          <a:xfrm>
            <a:off x="3230781" y="2322671"/>
            <a:ext cx="58579" cy="5857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1001181" y="2321867"/>
            <a:ext cx="58579" cy="5857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itle 1"/>
          <p:cNvSpPr txBox="1">
            <a:spLocks/>
          </p:cNvSpPr>
          <p:nvPr/>
        </p:nvSpPr>
        <p:spPr>
          <a:xfrm>
            <a:off x="4631869" y="5532437"/>
            <a:ext cx="7560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ATRIUM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BRIDGES</a:t>
            </a:r>
            <a:endParaRPr lang="en-US" sz="24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47" name="Rectangle 46"/>
          <p:cNvSpPr/>
          <p:nvPr/>
        </p:nvSpPr>
        <p:spPr>
          <a:xfrm rot="5400000">
            <a:off x="6265333" y="2384493"/>
            <a:ext cx="4531532" cy="1516991"/>
          </a:xfrm>
          <a:prstGeom prst="rect">
            <a:avLst/>
          </a:prstGeom>
          <a:gradFill flip="none" rotWithShape="1">
            <a:gsLst>
              <a:gs pos="32000">
                <a:schemeClr val="accent4">
                  <a:alpha val="0"/>
                  <a:lumMod val="18000"/>
                  <a:lumOff val="82000"/>
                </a:schemeClr>
              </a:gs>
              <a:gs pos="89000">
                <a:schemeClr val="accent4">
                  <a:lumMod val="40000"/>
                  <a:lumOff val="60000"/>
                  <a:shade val="67500"/>
                  <a:satMod val="115000"/>
                </a:schemeClr>
              </a:gs>
              <a:gs pos="98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0"/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 rot="16200000">
            <a:off x="6032567" y="2384492"/>
            <a:ext cx="4531532" cy="1516991"/>
          </a:xfrm>
          <a:prstGeom prst="rect">
            <a:avLst/>
          </a:prstGeom>
          <a:gradFill flip="none" rotWithShape="1">
            <a:gsLst>
              <a:gs pos="32000">
                <a:schemeClr val="accent4">
                  <a:alpha val="0"/>
                  <a:lumMod val="18000"/>
                  <a:lumOff val="82000"/>
                </a:schemeClr>
              </a:gs>
              <a:gs pos="89000">
                <a:schemeClr val="accent4">
                  <a:lumMod val="40000"/>
                  <a:lumOff val="60000"/>
                  <a:shade val="67500"/>
                  <a:satMod val="115000"/>
                </a:schemeClr>
              </a:gs>
              <a:gs pos="98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0"/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77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1111"/>
            <a:ext cx="4628084" cy="1065808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sp>
        <p:nvSpPr>
          <p:cNvPr id="29" name="Rectangle 28"/>
          <p:cNvSpPr/>
          <p:nvPr/>
        </p:nvSpPr>
        <p:spPr>
          <a:xfrm>
            <a:off x="4628083" y="865193"/>
            <a:ext cx="7563917" cy="46672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628084" y="-5556"/>
            <a:ext cx="7563915" cy="8693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quarter" idx="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41"/>
          <a:stretch/>
        </p:blipFill>
        <p:spPr>
          <a:xfrm>
            <a:off x="4635657" y="1200297"/>
            <a:ext cx="7552562" cy="3990034"/>
          </a:xfrm>
        </p:spPr>
      </p:pic>
      <p:sp>
        <p:nvSpPr>
          <p:cNvPr id="10" name="Rectangle 9"/>
          <p:cNvSpPr/>
          <p:nvPr/>
        </p:nvSpPr>
        <p:spPr>
          <a:xfrm>
            <a:off x="0" y="5521325"/>
            <a:ext cx="12188219" cy="1336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26881"/>
            <a:ext cx="463187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MAIN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15" name="Text Placeholder 2"/>
          <p:cNvSpPr txBox="1">
            <a:spLocks/>
          </p:cNvSpPr>
          <p:nvPr/>
        </p:nvSpPr>
        <p:spPr>
          <a:xfrm>
            <a:off x="4631869" y="0"/>
            <a:ext cx="7560130" cy="863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DESIGN SOLUTION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86870" y="498449"/>
            <a:ext cx="2858127" cy="371961"/>
            <a:chOff x="886870" y="498449"/>
            <a:chExt cx="2858127" cy="371961"/>
          </a:xfrm>
        </p:grpSpPr>
        <p:grpSp>
          <p:nvGrpSpPr>
            <p:cNvPr id="17" name="Group 16"/>
            <p:cNvGrpSpPr/>
            <p:nvPr/>
          </p:nvGrpSpPr>
          <p:grpSpPr>
            <a:xfrm>
              <a:off x="886870" y="498449"/>
              <a:ext cx="347031" cy="342122"/>
              <a:chOff x="0" y="0"/>
              <a:chExt cx="1828800" cy="1819469"/>
            </a:xfrm>
          </p:grpSpPr>
          <p:sp>
            <p:nvSpPr>
              <p:cNvPr id="24" name="Donut 23"/>
              <p:cNvSpPr/>
              <p:nvPr/>
            </p:nvSpPr>
            <p:spPr>
              <a:xfrm>
                <a:off x="0" y="0"/>
                <a:ext cx="1828800" cy="1819469"/>
              </a:xfrm>
              <a:prstGeom prst="donut">
                <a:avLst>
                  <a:gd name="adj" fmla="val 8429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5" name="Teardrop 24"/>
              <p:cNvSpPr/>
              <p:nvPr/>
            </p:nvSpPr>
            <p:spPr>
              <a:xfrm rot="8057985">
                <a:off x="505792" y="351728"/>
                <a:ext cx="810627" cy="810541"/>
              </a:xfrm>
              <a:prstGeom prst="teardrop">
                <a:avLst>
                  <a:gd name="adj" fmla="val 147713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732452" y="592909"/>
                <a:ext cx="367787" cy="36347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82740" y="499968"/>
              <a:ext cx="343741" cy="36522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64224" y="498929"/>
              <a:ext cx="343741" cy="365225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45708" y="498449"/>
              <a:ext cx="343741" cy="359854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01256" y="499968"/>
              <a:ext cx="343741" cy="365225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09085" y="498449"/>
              <a:ext cx="346426" cy="368077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20853" y="498449"/>
              <a:ext cx="350080" cy="371961"/>
            </a:xfrm>
            <a:prstGeom prst="rect">
              <a:avLst/>
            </a:prstGeom>
          </p:spPr>
        </p:pic>
      </p:grpSp>
      <p:cxnSp>
        <p:nvCxnSpPr>
          <p:cNvPr id="4" name="Straight Connector 3"/>
          <p:cNvCxnSpPr/>
          <p:nvPr/>
        </p:nvCxnSpPr>
        <p:spPr>
          <a:xfrm>
            <a:off x="5022590" y="1212737"/>
            <a:ext cx="22117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/>
          <p:cNvGrpSpPr/>
          <p:nvPr/>
        </p:nvGrpSpPr>
        <p:grpSpPr>
          <a:xfrm>
            <a:off x="7892503" y="2519477"/>
            <a:ext cx="320472" cy="73159"/>
            <a:chOff x="398647" y="3505114"/>
            <a:chExt cx="3483719" cy="795282"/>
          </a:xfrm>
        </p:grpSpPr>
        <p:sp>
          <p:nvSpPr>
            <p:cNvPr id="45" name="Rectangle 44"/>
            <p:cNvSpPr/>
            <p:nvPr/>
          </p:nvSpPr>
          <p:spPr>
            <a:xfrm>
              <a:off x="407406" y="3829616"/>
              <a:ext cx="3458424" cy="47078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488300" y="3505114"/>
              <a:ext cx="394066" cy="79528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98647" y="3505114"/>
              <a:ext cx="394066" cy="79528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8604626" y="3032095"/>
            <a:ext cx="320472" cy="73159"/>
            <a:chOff x="398647" y="3505114"/>
            <a:chExt cx="3483719" cy="795282"/>
          </a:xfrm>
        </p:grpSpPr>
        <p:sp>
          <p:nvSpPr>
            <p:cNvPr id="49" name="Rectangle 48"/>
            <p:cNvSpPr/>
            <p:nvPr/>
          </p:nvSpPr>
          <p:spPr>
            <a:xfrm>
              <a:off x="407406" y="3829616"/>
              <a:ext cx="3458424" cy="47078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3488300" y="3505114"/>
              <a:ext cx="394066" cy="79528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398647" y="3505114"/>
              <a:ext cx="394066" cy="79528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9319521" y="3547485"/>
            <a:ext cx="320472" cy="73159"/>
            <a:chOff x="398647" y="3505114"/>
            <a:chExt cx="3483719" cy="795282"/>
          </a:xfrm>
        </p:grpSpPr>
        <p:sp>
          <p:nvSpPr>
            <p:cNvPr id="53" name="Rectangle 52"/>
            <p:cNvSpPr/>
            <p:nvPr/>
          </p:nvSpPr>
          <p:spPr>
            <a:xfrm>
              <a:off x="407406" y="3829616"/>
              <a:ext cx="3458424" cy="47078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3488300" y="3505114"/>
              <a:ext cx="394066" cy="79528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398647" y="3505114"/>
              <a:ext cx="394066" cy="79528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7886961" y="4153640"/>
            <a:ext cx="320472" cy="73159"/>
            <a:chOff x="398647" y="3505114"/>
            <a:chExt cx="3483719" cy="795282"/>
          </a:xfrm>
        </p:grpSpPr>
        <p:sp>
          <p:nvSpPr>
            <p:cNvPr id="57" name="Rectangle 56"/>
            <p:cNvSpPr/>
            <p:nvPr/>
          </p:nvSpPr>
          <p:spPr>
            <a:xfrm>
              <a:off x="407406" y="3829616"/>
              <a:ext cx="3458424" cy="47078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488300" y="3505114"/>
              <a:ext cx="394066" cy="79528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398647" y="3505114"/>
              <a:ext cx="394066" cy="79528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Title 1"/>
          <p:cNvSpPr txBox="1">
            <a:spLocks/>
          </p:cNvSpPr>
          <p:nvPr/>
        </p:nvSpPr>
        <p:spPr>
          <a:xfrm>
            <a:off x="4631869" y="5532437"/>
            <a:ext cx="7560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ATRIUM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BRIDGES</a:t>
            </a:r>
            <a:endParaRPr lang="en-US" sz="24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-1" y="1054698"/>
            <a:ext cx="4635655" cy="44831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 rot="21342646">
            <a:off x="11320816" y="4392646"/>
            <a:ext cx="548005" cy="58840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  <a:alpha val="28000"/>
                </a:schemeClr>
              </a:gs>
              <a:gs pos="95000">
                <a:schemeClr val="accent4">
                  <a:shade val="67500"/>
                  <a:satMod val="115000"/>
                  <a:lumMod val="45000"/>
                  <a:lumOff val="55000"/>
                  <a:alpha val="82000"/>
                </a:schemeClr>
              </a:gs>
              <a:gs pos="100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0"/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7212080" y="4862661"/>
            <a:ext cx="4677978" cy="2761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92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/>
          <p:cNvSpPr/>
          <p:nvPr/>
        </p:nvSpPr>
        <p:spPr>
          <a:xfrm>
            <a:off x="-1" y="1054698"/>
            <a:ext cx="4635655" cy="44831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1111"/>
            <a:ext cx="4628084" cy="1065808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sp>
        <p:nvSpPr>
          <p:cNvPr id="29" name="Rectangle 28"/>
          <p:cNvSpPr/>
          <p:nvPr/>
        </p:nvSpPr>
        <p:spPr>
          <a:xfrm>
            <a:off x="4628083" y="865193"/>
            <a:ext cx="7563917" cy="46672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628084" y="-5556"/>
            <a:ext cx="7563915" cy="8693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quarter" idx="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41"/>
          <a:stretch/>
        </p:blipFill>
        <p:spPr>
          <a:xfrm>
            <a:off x="4635657" y="1200297"/>
            <a:ext cx="7552562" cy="3990034"/>
          </a:xfrm>
        </p:spPr>
      </p:pic>
      <p:sp>
        <p:nvSpPr>
          <p:cNvPr id="10" name="Rectangle 9"/>
          <p:cNvSpPr/>
          <p:nvPr/>
        </p:nvSpPr>
        <p:spPr>
          <a:xfrm>
            <a:off x="0" y="5521325"/>
            <a:ext cx="12188219" cy="1336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26881"/>
            <a:ext cx="463187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MAIN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15" name="Text Placeholder 2"/>
          <p:cNvSpPr txBox="1">
            <a:spLocks/>
          </p:cNvSpPr>
          <p:nvPr/>
        </p:nvSpPr>
        <p:spPr>
          <a:xfrm>
            <a:off x="4631869" y="0"/>
            <a:ext cx="7560130" cy="863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DESIGN SOLUTION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86870" y="498449"/>
            <a:ext cx="2858127" cy="371961"/>
            <a:chOff x="886870" y="498449"/>
            <a:chExt cx="2858127" cy="371961"/>
          </a:xfrm>
        </p:grpSpPr>
        <p:grpSp>
          <p:nvGrpSpPr>
            <p:cNvPr id="17" name="Group 16"/>
            <p:cNvGrpSpPr/>
            <p:nvPr/>
          </p:nvGrpSpPr>
          <p:grpSpPr>
            <a:xfrm>
              <a:off x="886870" y="498449"/>
              <a:ext cx="347031" cy="342122"/>
              <a:chOff x="0" y="0"/>
              <a:chExt cx="1828800" cy="1819469"/>
            </a:xfrm>
          </p:grpSpPr>
          <p:sp>
            <p:nvSpPr>
              <p:cNvPr id="24" name="Donut 23"/>
              <p:cNvSpPr/>
              <p:nvPr/>
            </p:nvSpPr>
            <p:spPr>
              <a:xfrm>
                <a:off x="0" y="0"/>
                <a:ext cx="1828800" cy="1819469"/>
              </a:xfrm>
              <a:prstGeom prst="donut">
                <a:avLst>
                  <a:gd name="adj" fmla="val 8429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5" name="Teardrop 24"/>
              <p:cNvSpPr/>
              <p:nvPr/>
            </p:nvSpPr>
            <p:spPr>
              <a:xfrm rot="8057985">
                <a:off x="505792" y="351728"/>
                <a:ext cx="810627" cy="810541"/>
              </a:xfrm>
              <a:prstGeom prst="teardrop">
                <a:avLst>
                  <a:gd name="adj" fmla="val 147713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732452" y="592909"/>
                <a:ext cx="367787" cy="36347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82740" y="499968"/>
              <a:ext cx="343741" cy="36522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64224" y="498929"/>
              <a:ext cx="343741" cy="365225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45708" y="498449"/>
              <a:ext cx="343741" cy="359854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01256" y="499968"/>
              <a:ext cx="343741" cy="365225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09085" y="498449"/>
              <a:ext cx="346426" cy="368077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20853" y="498449"/>
              <a:ext cx="350080" cy="371961"/>
            </a:xfrm>
            <a:prstGeom prst="rect">
              <a:avLst/>
            </a:prstGeom>
          </p:spPr>
        </p:pic>
      </p:grpSp>
      <p:cxnSp>
        <p:nvCxnSpPr>
          <p:cNvPr id="4" name="Straight Connector 3"/>
          <p:cNvCxnSpPr/>
          <p:nvPr/>
        </p:nvCxnSpPr>
        <p:spPr>
          <a:xfrm>
            <a:off x="5022590" y="1212737"/>
            <a:ext cx="22117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Isosceles Triangle 29"/>
          <p:cNvSpPr/>
          <p:nvPr/>
        </p:nvSpPr>
        <p:spPr>
          <a:xfrm>
            <a:off x="7927312" y="3917322"/>
            <a:ext cx="254468" cy="278440"/>
          </a:xfrm>
          <a:prstGeom prst="triangle">
            <a:avLst>
              <a:gd name="adj" fmla="val 3142"/>
            </a:avLst>
          </a:prstGeom>
          <a:solidFill>
            <a:schemeClr val="accent4">
              <a:lumMod val="40000"/>
              <a:lumOff val="60000"/>
              <a:alpha val="63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Isosceles Triangle 30"/>
          <p:cNvSpPr/>
          <p:nvPr/>
        </p:nvSpPr>
        <p:spPr>
          <a:xfrm flipH="1">
            <a:off x="7934252" y="3917322"/>
            <a:ext cx="247528" cy="278440"/>
          </a:xfrm>
          <a:prstGeom prst="triangle">
            <a:avLst>
              <a:gd name="adj" fmla="val 3142"/>
            </a:avLst>
          </a:prstGeom>
          <a:solidFill>
            <a:schemeClr val="accent4">
              <a:lumMod val="40000"/>
              <a:lumOff val="60000"/>
              <a:alpha val="63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Isosceles Triangle 33"/>
          <p:cNvSpPr/>
          <p:nvPr/>
        </p:nvSpPr>
        <p:spPr>
          <a:xfrm>
            <a:off x="9347898" y="3319745"/>
            <a:ext cx="254468" cy="278440"/>
          </a:xfrm>
          <a:prstGeom prst="triangle">
            <a:avLst>
              <a:gd name="adj" fmla="val 3142"/>
            </a:avLst>
          </a:prstGeom>
          <a:solidFill>
            <a:schemeClr val="accent4">
              <a:lumMod val="40000"/>
              <a:lumOff val="60000"/>
              <a:alpha val="63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34"/>
          <p:cNvSpPr/>
          <p:nvPr/>
        </p:nvSpPr>
        <p:spPr>
          <a:xfrm flipH="1">
            <a:off x="9354838" y="3319745"/>
            <a:ext cx="247528" cy="278440"/>
          </a:xfrm>
          <a:prstGeom prst="triangle">
            <a:avLst>
              <a:gd name="adj" fmla="val 3142"/>
            </a:avLst>
          </a:prstGeom>
          <a:solidFill>
            <a:schemeClr val="accent4">
              <a:lumMod val="40000"/>
              <a:lumOff val="60000"/>
              <a:alpha val="63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Isosceles Triangle 35"/>
          <p:cNvSpPr/>
          <p:nvPr/>
        </p:nvSpPr>
        <p:spPr>
          <a:xfrm>
            <a:off x="7927312" y="2313319"/>
            <a:ext cx="254468" cy="278440"/>
          </a:xfrm>
          <a:prstGeom prst="triangle">
            <a:avLst>
              <a:gd name="adj" fmla="val 3142"/>
            </a:avLst>
          </a:prstGeom>
          <a:solidFill>
            <a:schemeClr val="accent4">
              <a:lumMod val="40000"/>
              <a:lumOff val="60000"/>
              <a:alpha val="63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Isosceles Triangle 36"/>
          <p:cNvSpPr/>
          <p:nvPr/>
        </p:nvSpPr>
        <p:spPr>
          <a:xfrm flipH="1">
            <a:off x="7934252" y="2313319"/>
            <a:ext cx="247528" cy="278440"/>
          </a:xfrm>
          <a:prstGeom prst="triangle">
            <a:avLst>
              <a:gd name="adj" fmla="val 3142"/>
            </a:avLst>
          </a:prstGeom>
          <a:solidFill>
            <a:schemeClr val="accent4">
              <a:lumMod val="40000"/>
              <a:lumOff val="60000"/>
              <a:alpha val="63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Isosceles Triangle 37"/>
          <p:cNvSpPr/>
          <p:nvPr/>
        </p:nvSpPr>
        <p:spPr>
          <a:xfrm>
            <a:off x="8632707" y="2820090"/>
            <a:ext cx="254468" cy="278440"/>
          </a:xfrm>
          <a:prstGeom prst="triangle">
            <a:avLst>
              <a:gd name="adj" fmla="val 3142"/>
            </a:avLst>
          </a:prstGeom>
          <a:solidFill>
            <a:schemeClr val="accent4">
              <a:lumMod val="40000"/>
              <a:lumOff val="60000"/>
              <a:alpha val="63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Isosceles Triangle 38"/>
          <p:cNvSpPr/>
          <p:nvPr/>
        </p:nvSpPr>
        <p:spPr>
          <a:xfrm flipH="1">
            <a:off x="8639647" y="2820090"/>
            <a:ext cx="247528" cy="278440"/>
          </a:xfrm>
          <a:prstGeom prst="triangle">
            <a:avLst>
              <a:gd name="adj" fmla="val 3142"/>
            </a:avLst>
          </a:prstGeom>
          <a:solidFill>
            <a:schemeClr val="accent4">
              <a:lumMod val="40000"/>
              <a:lumOff val="60000"/>
              <a:alpha val="63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/>
          <p:cNvGrpSpPr/>
          <p:nvPr/>
        </p:nvGrpSpPr>
        <p:grpSpPr>
          <a:xfrm>
            <a:off x="7892503" y="2519477"/>
            <a:ext cx="320472" cy="73159"/>
            <a:chOff x="398647" y="3505114"/>
            <a:chExt cx="3483719" cy="795282"/>
          </a:xfrm>
        </p:grpSpPr>
        <p:sp>
          <p:nvSpPr>
            <p:cNvPr id="33" name="Rectangle 32"/>
            <p:cNvSpPr/>
            <p:nvPr/>
          </p:nvSpPr>
          <p:spPr>
            <a:xfrm>
              <a:off x="407406" y="3829616"/>
              <a:ext cx="3458424" cy="47078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488300" y="3505114"/>
              <a:ext cx="394066" cy="79528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98647" y="3505114"/>
              <a:ext cx="394066" cy="79528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604626" y="3032095"/>
            <a:ext cx="320472" cy="73159"/>
            <a:chOff x="398647" y="3505114"/>
            <a:chExt cx="3483719" cy="795282"/>
          </a:xfrm>
        </p:grpSpPr>
        <p:sp>
          <p:nvSpPr>
            <p:cNvPr id="43" name="Rectangle 42"/>
            <p:cNvSpPr/>
            <p:nvPr/>
          </p:nvSpPr>
          <p:spPr>
            <a:xfrm>
              <a:off x="407406" y="3829616"/>
              <a:ext cx="3458424" cy="47078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3488300" y="3505114"/>
              <a:ext cx="394066" cy="79528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398647" y="3505114"/>
              <a:ext cx="394066" cy="79528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9319521" y="3547485"/>
            <a:ext cx="320472" cy="73159"/>
            <a:chOff x="398647" y="3505114"/>
            <a:chExt cx="3483719" cy="795282"/>
          </a:xfrm>
        </p:grpSpPr>
        <p:sp>
          <p:nvSpPr>
            <p:cNvPr id="47" name="Rectangle 46"/>
            <p:cNvSpPr/>
            <p:nvPr/>
          </p:nvSpPr>
          <p:spPr>
            <a:xfrm>
              <a:off x="407406" y="3829616"/>
              <a:ext cx="3458424" cy="47078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488300" y="3505114"/>
              <a:ext cx="394066" cy="79528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398647" y="3505114"/>
              <a:ext cx="394066" cy="79528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7886961" y="4153640"/>
            <a:ext cx="320472" cy="73159"/>
            <a:chOff x="398647" y="3505114"/>
            <a:chExt cx="3483719" cy="795282"/>
          </a:xfrm>
        </p:grpSpPr>
        <p:sp>
          <p:nvSpPr>
            <p:cNvPr id="51" name="Rectangle 50"/>
            <p:cNvSpPr/>
            <p:nvPr/>
          </p:nvSpPr>
          <p:spPr>
            <a:xfrm>
              <a:off x="407406" y="3829616"/>
              <a:ext cx="3458424" cy="47078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3488300" y="3505114"/>
              <a:ext cx="394066" cy="79528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8647" y="3505114"/>
              <a:ext cx="394066" cy="79528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" name="Title 1"/>
          <p:cNvSpPr txBox="1">
            <a:spLocks/>
          </p:cNvSpPr>
          <p:nvPr/>
        </p:nvSpPr>
        <p:spPr>
          <a:xfrm>
            <a:off x="4631869" y="5532437"/>
            <a:ext cx="7560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ATRIUM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BRIDGES</a:t>
            </a:r>
            <a:endParaRPr lang="en-US" sz="24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55" name="Text Placeholder 5"/>
          <p:cNvSpPr>
            <a:spLocks noGrp="1"/>
          </p:cNvSpPr>
          <p:nvPr>
            <p:ph type="body" idx="1"/>
          </p:nvPr>
        </p:nvSpPr>
        <p:spPr>
          <a:xfrm>
            <a:off x="705394" y="863748"/>
            <a:ext cx="3930263" cy="4663132"/>
          </a:xfrm>
        </p:spPr>
        <p:txBody>
          <a:bodyPr anchor="t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HANDRAIL LIGHTING</a:t>
            </a:r>
          </a:p>
          <a:p>
            <a:endParaRPr lang="en-US" sz="2000" b="0" dirty="0">
              <a:latin typeface="Tw Cen MT" panose="020B0602020104020603" pitchFamily="34" charset="0"/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22" y="2830788"/>
            <a:ext cx="564985" cy="51253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59" name="Rectangle 58"/>
          <p:cNvSpPr/>
          <p:nvPr/>
        </p:nvSpPr>
        <p:spPr>
          <a:xfrm rot="21342646">
            <a:off x="11320816" y="4392646"/>
            <a:ext cx="548005" cy="58840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  <a:alpha val="28000"/>
                </a:schemeClr>
              </a:gs>
              <a:gs pos="95000">
                <a:schemeClr val="accent4">
                  <a:shade val="67500"/>
                  <a:satMod val="115000"/>
                  <a:lumMod val="45000"/>
                  <a:lumOff val="55000"/>
                  <a:alpha val="82000"/>
                </a:schemeClr>
              </a:gs>
              <a:gs pos="100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0"/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7212080" y="4862661"/>
            <a:ext cx="4677978" cy="2761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00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1111"/>
            <a:ext cx="4628084" cy="1065808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sp>
        <p:nvSpPr>
          <p:cNvPr id="52" name="Rectangle 51"/>
          <p:cNvSpPr/>
          <p:nvPr/>
        </p:nvSpPr>
        <p:spPr>
          <a:xfrm>
            <a:off x="4628084" y="-5556"/>
            <a:ext cx="7563915" cy="8693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521325"/>
            <a:ext cx="12188219" cy="1336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26881"/>
            <a:ext cx="463187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PROJECT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869" y="858191"/>
            <a:ext cx="7560131" cy="4663135"/>
          </a:xfrm>
          <a:noFill/>
        </p:spPr>
      </p:pic>
      <p:cxnSp>
        <p:nvCxnSpPr>
          <p:cNvPr id="8" name="Straight Connector 7"/>
          <p:cNvCxnSpPr/>
          <p:nvPr/>
        </p:nvCxnSpPr>
        <p:spPr>
          <a:xfrm flipV="1">
            <a:off x="4631872" y="1"/>
            <a:ext cx="0" cy="6852443"/>
          </a:xfrm>
          <a:prstGeom prst="line">
            <a:avLst/>
          </a:prstGeom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4631869" y="5532437"/>
            <a:ext cx="7560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LOCATION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705394" y="863748"/>
            <a:ext cx="3930263" cy="4663132"/>
          </a:xfrm>
        </p:spPr>
        <p:txBody>
          <a:bodyPr anchor="t">
            <a:normAutofit/>
          </a:bodyPr>
          <a:lstStyle/>
          <a:p>
            <a:endParaRPr lang="en-US" sz="2000" b="0" dirty="0" smtClean="0">
              <a:latin typeface="Tw Cen MT" panose="020B0602020104020603" pitchFamily="34" charset="0"/>
            </a:endParaRPr>
          </a:p>
          <a:p>
            <a:endParaRPr lang="en-US" sz="2000" b="0" dirty="0">
              <a:latin typeface="Tw Cen MT" panose="020B0602020104020603" pitchFamily="34" charset="0"/>
            </a:endParaRPr>
          </a:p>
          <a:p>
            <a:endParaRPr lang="en-US" sz="2000" b="0" dirty="0" smtClean="0">
              <a:latin typeface="Tw Cen MT" panose="020B0602020104020603" pitchFamily="34" charset="0"/>
            </a:endParaRPr>
          </a:p>
          <a:p>
            <a:endParaRPr lang="en-US" sz="2000" b="0" dirty="0">
              <a:latin typeface="Tw Cen MT" panose="020B0602020104020603" pitchFamily="34" charset="0"/>
            </a:endParaRPr>
          </a:p>
          <a:p>
            <a:r>
              <a:rPr lang="en-US" sz="2000" b="0" dirty="0" smtClean="0">
                <a:latin typeface="Tw Cen MT" panose="020B0602020104020603" pitchFamily="34" charset="0"/>
              </a:rPr>
              <a:t> </a:t>
            </a:r>
            <a:endParaRPr lang="en-US" sz="2000" b="0" dirty="0">
              <a:latin typeface="Tw Cen MT" panose="020B06020201040206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5299" y="2438400"/>
            <a:ext cx="422803" cy="653176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2" name="Text Placeholder 2"/>
          <p:cNvSpPr txBox="1">
            <a:spLocks/>
          </p:cNvSpPr>
          <p:nvPr/>
        </p:nvSpPr>
        <p:spPr>
          <a:xfrm>
            <a:off x="4631869" y="0"/>
            <a:ext cx="7560131" cy="863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666 W. BALTIMORE ST. 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888924" y="497203"/>
            <a:ext cx="2856073" cy="369323"/>
            <a:chOff x="888924" y="497203"/>
            <a:chExt cx="2856073" cy="369323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82740" y="499968"/>
              <a:ext cx="343741" cy="365225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64224" y="498929"/>
              <a:ext cx="343741" cy="365225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145708" y="498449"/>
              <a:ext cx="343741" cy="359854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727192" y="498929"/>
              <a:ext cx="343741" cy="365225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401256" y="499968"/>
              <a:ext cx="343741" cy="365225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309085" y="498449"/>
              <a:ext cx="346426" cy="368077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88924" y="497203"/>
              <a:ext cx="347031" cy="344717"/>
            </a:xfrm>
            <a:prstGeom prst="rect">
              <a:avLst/>
            </a:prstGeom>
          </p:spPr>
        </p:pic>
      </p:grpSp>
      <p:sp>
        <p:nvSpPr>
          <p:cNvPr id="20" name="Isosceles Triangle 19"/>
          <p:cNvSpPr/>
          <p:nvPr/>
        </p:nvSpPr>
        <p:spPr>
          <a:xfrm>
            <a:off x="11468100" y="1183142"/>
            <a:ext cx="533399" cy="478849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1567134" y="1292659"/>
            <a:ext cx="790575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74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/>
          <p:cNvSpPr/>
          <p:nvPr/>
        </p:nvSpPr>
        <p:spPr>
          <a:xfrm>
            <a:off x="-1" y="1054698"/>
            <a:ext cx="4635655" cy="44831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1111"/>
            <a:ext cx="4628084" cy="1065808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sp>
        <p:nvSpPr>
          <p:cNvPr id="29" name="Rectangle 28"/>
          <p:cNvSpPr/>
          <p:nvPr/>
        </p:nvSpPr>
        <p:spPr>
          <a:xfrm>
            <a:off x="4628083" y="865193"/>
            <a:ext cx="7563917" cy="46672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628084" y="-5556"/>
            <a:ext cx="7563915" cy="8693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quarter" idx="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41"/>
          <a:stretch/>
        </p:blipFill>
        <p:spPr>
          <a:xfrm>
            <a:off x="4635657" y="1200297"/>
            <a:ext cx="7552562" cy="3990034"/>
          </a:xfrm>
        </p:spPr>
      </p:pic>
      <p:sp>
        <p:nvSpPr>
          <p:cNvPr id="10" name="Rectangle 9"/>
          <p:cNvSpPr/>
          <p:nvPr/>
        </p:nvSpPr>
        <p:spPr>
          <a:xfrm>
            <a:off x="0" y="5521325"/>
            <a:ext cx="12188219" cy="1336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26881"/>
            <a:ext cx="463187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MAIN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15" name="Text Placeholder 2"/>
          <p:cNvSpPr txBox="1">
            <a:spLocks/>
          </p:cNvSpPr>
          <p:nvPr/>
        </p:nvSpPr>
        <p:spPr>
          <a:xfrm>
            <a:off x="4631869" y="0"/>
            <a:ext cx="7560130" cy="863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DESIGN SOLUTION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86870" y="498449"/>
            <a:ext cx="2858127" cy="371961"/>
            <a:chOff x="886870" y="498449"/>
            <a:chExt cx="2858127" cy="371961"/>
          </a:xfrm>
        </p:grpSpPr>
        <p:grpSp>
          <p:nvGrpSpPr>
            <p:cNvPr id="17" name="Group 16"/>
            <p:cNvGrpSpPr/>
            <p:nvPr/>
          </p:nvGrpSpPr>
          <p:grpSpPr>
            <a:xfrm>
              <a:off x="886870" y="498449"/>
              <a:ext cx="347031" cy="342122"/>
              <a:chOff x="0" y="0"/>
              <a:chExt cx="1828800" cy="1819469"/>
            </a:xfrm>
          </p:grpSpPr>
          <p:sp>
            <p:nvSpPr>
              <p:cNvPr id="24" name="Donut 23"/>
              <p:cNvSpPr/>
              <p:nvPr/>
            </p:nvSpPr>
            <p:spPr>
              <a:xfrm>
                <a:off x="0" y="0"/>
                <a:ext cx="1828800" cy="1819469"/>
              </a:xfrm>
              <a:prstGeom prst="donut">
                <a:avLst>
                  <a:gd name="adj" fmla="val 8429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5" name="Teardrop 24"/>
              <p:cNvSpPr/>
              <p:nvPr/>
            </p:nvSpPr>
            <p:spPr>
              <a:xfrm rot="8057985">
                <a:off x="505792" y="351728"/>
                <a:ext cx="810627" cy="810541"/>
              </a:xfrm>
              <a:prstGeom prst="teardrop">
                <a:avLst>
                  <a:gd name="adj" fmla="val 147713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732452" y="592909"/>
                <a:ext cx="367787" cy="36347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82740" y="499968"/>
              <a:ext cx="343741" cy="36522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64224" y="498929"/>
              <a:ext cx="343741" cy="365225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45708" y="498449"/>
              <a:ext cx="343741" cy="359854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01256" y="499968"/>
              <a:ext cx="343741" cy="365225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09085" y="498449"/>
              <a:ext cx="346426" cy="368077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20853" y="498449"/>
              <a:ext cx="350080" cy="371961"/>
            </a:xfrm>
            <a:prstGeom prst="rect">
              <a:avLst/>
            </a:prstGeom>
          </p:spPr>
        </p:pic>
      </p:grpSp>
      <p:cxnSp>
        <p:nvCxnSpPr>
          <p:cNvPr id="4" name="Straight Connector 3"/>
          <p:cNvCxnSpPr/>
          <p:nvPr/>
        </p:nvCxnSpPr>
        <p:spPr>
          <a:xfrm>
            <a:off x="5022590" y="1212737"/>
            <a:ext cx="22117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Isosceles Triangle 29"/>
          <p:cNvSpPr/>
          <p:nvPr/>
        </p:nvSpPr>
        <p:spPr>
          <a:xfrm>
            <a:off x="7927312" y="3917322"/>
            <a:ext cx="254468" cy="278440"/>
          </a:xfrm>
          <a:prstGeom prst="triangle">
            <a:avLst>
              <a:gd name="adj" fmla="val 3142"/>
            </a:avLst>
          </a:prstGeom>
          <a:solidFill>
            <a:schemeClr val="accent4">
              <a:lumMod val="40000"/>
              <a:lumOff val="60000"/>
              <a:alpha val="63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Isosceles Triangle 30"/>
          <p:cNvSpPr/>
          <p:nvPr/>
        </p:nvSpPr>
        <p:spPr>
          <a:xfrm flipH="1">
            <a:off x="7934252" y="3917322"/>
            <a:ext cx="247528" cy="278440"/>
          </a:xfrm>
          <a:prstGeom prst="triangle">
            <a:avLst>
              <a:gd name="adj" fmla="val 3142"/>
            </a:avLst>
          </a:prstGeom>
          <a:solidFill>
            <a:schemeClr val="accent4">
              <a:lumMod val="40000"/>
              <a:lumOff val="60000"/>
              <a:alpha val="63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Isosceles Triangle 33"/>
          <p:cNvSpPr/>
          <p:nvPr/>
        </p:nvSpPr>
        <p:spPr>
          <a:xfrm>
            <a:off x="9347898" y="3319745"/>
            <a:ext cx="254468" cy="278440"/>
          </a:xfrm>
          <a:prstGeom prst="triangle">
            <a:avLst>
              <a:gd name="adj" fmla="val 3142"/>
            </a:avLst>
          </a:prstGeom>
          <a:solidFill>
            <a:schemeClr val="accent4">
              <a:lumMod val="40000"/>
              <a:lumOff val="60000"/>
              <a:alpha val="63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34"/>
          <p:cNvSpPr/>
          <p:nvPr/>
        </p:nvSpPr>
        <p:spPr>
          <a:xfrm flipH="1">
            <a:off x="9354838" y="3319745"/>
            <a:ext cx="247528" cy="278440"/>
          </a:xfrm>
          <a:prstGeom prst="triangle">
            <a:avLst>
              <a:gd name="adj" fmla="val 3142"/>
            </a:avLst>
          </a:prstGeom>
          <a:solidFill>
            <a:schemeClr val="accent4">
              <a:lumMod val="40000"/>
              <a:lumOff val="60000"/>
              <a:alpha val="63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Isosceles Triangle 35"/>
          <p:cNvSpPr/>
          <p:nvPr/>
        </p:nvSpPr>
        <p:spPr>
          <a:xfrm>
            <a:off x="7927312" y="2313319"/>
            <a:ext cx="254468" cy="278440"/>
          </a:xfrm>
          <a:prstGeom prst="triangle">
            <a:avLst>
              <a:gd name="adj" fmla="val 3142"/>
            </a:avLst>
          </a:prstGeom>
          <a:solidFill>
            <a:schemeClr val="accent4">
              <a:lumMod val="40000"/>
              <a:lumOff val="60000"/>
              <a:alpha val="63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Isosceles Triangle 36"/>
          <p:cNvSpPr/>
          <p:nvPr/>
        </p:nvSpPr>
        <p:spPr>
          <a:xfrm flipH="1">
            <a:off x="7934252" y="2313319"/>
            <a:ext cx="247528" cy="278440"/>
          </a:xfrm>
          <a:prstGeom prst="triangle">
            <a:avLst>
              <a:gd name="adj" fmla="val 3142"/>
            </a:avLst>
          </a:prstGeom>
          <a:solidFill>
            <a:schemeClr val="accent4">
              <a:lumMod val="40000"/>
              <a:lumOff val="60000"/>
              <a:alpha val="63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Isosceles Triangle 37"/>
          <p:cNvSpPr/>
          <p:nvPr/>
        </p:nvSpPr>
        <p:spPr>
          <a:xfrm>
            <a:off x="8632707" y="2820090"/>
            <a:ext cx="254468" cy="278440"/>
          </a:xfrm>
          <a:prstGeom prst="triangle">
            <a:avLst>
              <a:gd name="adj" fmla="val 3142"/>
            </a:avLst>
          </a:prstGeom>
          <a:solidFill>
            <a:schemeClr val="accent4">
              <a:lumMod val="40000"/>
              <a:lumOff val="60000"/>
              <a:alpha val="63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Isosceles Triangle 38"/>
          <p:cNvSpPr/>
          <p:nvPr/>
        </p:nvSpPr>
        <p:spPr>
          <a:xfrm flipH="1">
            <a:off x="8639647" y="2820090"/>
            <a:ext cx="247528" cy="278440"/>
          </a:xfrm>
          <a:prstGeom prst="triangle">
            <a:avLst>
              <a:gd name="adj" fmla="val 3142"/>
            </a:avLst>
          </a:prstGeom>
          <a:solidFill>
            <a:schemeClr val="accent4">
              <a:lumMod val="40000"/>
              <a:lumOff val="60000"/>
              <a:alpha val="63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itle 1"/>
          <p:cNvSpPr txBox="1">
            <a:spLocks/>
          </p:cNvSpPr>
          <p:nvPr/>
        </p:nvSpPr>
        <p:spPr>
          <a:xfrm>
            <a:off x="4631869" y="5532437"/>
            <a:ext cx="7560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ATRIUM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BRIDGES</a:t>
            </a:r>
            <a:endParaRPr lang="en-US" sz="24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59" name="Rectangle 58"/>
          <p:cNvSpPr/>
          <p:nvPr/>
        </p:nvSpPr>
        <p:spPr>
          <a:xfrm rot="21342646">
            <a:off x="11320816" y="4392646"/>
            <a:ext cx="548005" cy="58840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  <a:alpha val="28000"/>
                </a:schemeClr>
              </a:gs>
              <a:gs pos="95000">
                <a:schemeClr val="accent4">
                  <a:shade val="67500"/>
                  <a:satMod val="115000"/>
                  <a:lumMod val="45000"/>
                  <a:lumOff val="55000"/>
                  <a:alpha val="82000"/>
                </a:schemeClr>
              </a:gs>
              <a:gs pos="100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0"/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7212080" y="4862661"/>
            <a:ext cx="4677978" cy="2761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7089071" y="1554845"/>
            <a:ext cx="4606881" cy="628676"/>
          </a:xfrm>
          <a:prstGeom prst="rect">
            <a:avLst/>
          </a:prstGeom>
          <a:gradFill flip="none" rotWithShape="1">
            <a:gsLst>
              <a:gs pos="32000">
                <a:schemeClr val="accent4">
                  <a:alpha val="0"/>
                  <a:lumMod val="18000"/>
                  <a:lumOff val="82000"/>
                </a:schemeClr>
              </a:gs>
              <a:gs pos="89000">
                <a:schemeClr val="accent4">
                  <a:lumMod val="40000"/>
                  <a:lumOff val="60000"/>
                  <a:shade val="67500"/>
                  <a:satMod val="115000"/>
                </a:schemeClr>
              </a:gs>
              <a:gs pos="98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0"/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/>
          <p:cNvGrpSpPr/>
          <p:nvPr/>
        </p:nvGrpSpPr>
        <p:grpSpPr>
          <a:xfrm>
            <a:off x="7892503" y="2519477"/>
            <a:ext cx="320472" cy="73159"/>
            <a:chOff x="398647" y="3505114"/>
            <a:chExt cx="3483719" cy="795282"/>
          </a:xfrm>
        </p:grpSpPr>
        <p:sp>
          <p:nvSpPr>
            <p:cNvPr id="42" name="Rectangle 41"/>
            <p:cNvSpPr/>
            <p:nvPr/>
          </p:nvSpPr>
          <p:spPr>
            <a:xfrm>
              <a:off x="407406" y="3829616"/>
              <a:ext cx="3458424" cy="47078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3488300" y="3505114"/>
              <a:ext cx="394066" cy="79528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398647" y="3505114"/>
              <a:ext cx="394066" cy="79528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8604626" y="3032095"/>
            <a:ext cx="320472" cy="73159"/>
            <a:chOff x="398647" y="3505114"/>
            <a:chExt cx="3483719" cy="795282"/>
          </a:xfrm>
        </p:grpSpPr>
        <p:sp>
          <p:nvSpPr>
            <p:cNvPr id="46" name="Rectangle 45"/>
            <p:cNvSpPr/>
            <p:nvPr/>
          </p:nvSpPr>
          <p:spPr>
            <a:xfrm>
              <a:off x="407406" y="3829616"/>
              <a:ext cx="3458424" cy="47078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488300" y="3505114"/>
              <a:ext cx="394066" cy="79528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98647" y="3505114"/>
              <a:ext cx="394066" cy="79528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9319521" y="3547485"/>
            <a:ext cx="320472" cy="73159"/>
            <a:chOff x="398647" y="3505114"/>
            <a:chExt cx="3483719" cy="795282"/>
          </a:xfrm>
        </p:grpSpPr>
        <p:sp>
          <p:nvSpPr>
            <p:cNvPr id="50" name="Rectangle 49"/>
            <p:cNvSpPr/>
            <p:nvPr/>
          </p:nvSpPr>
          <p:spPr>
            <a:xfrm>
              <a:off x="407406" y="3829616"/>
              <a:ext cx="3458424" cy="47078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3488300" y="3505114"/>
              <a:ext cx="394066" cy="79528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398647" y="3505114"/>
              <a:ext cx="394066" cy="79528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7886961" y="4153640"/>
            <a:ext cx="320472" cy="73159"/>
            <a:chOff x="398647" y="3505114"/>
            <a:chExt cx="3483719" cy="795282"/>
          </a:xfrm>
        </p:grpSpPr>
        <p:sp>
          <p:nvSpPr>
            <p:cNvPr id="66" name="Rectangle 65"/>
            <p:cNvSpPr/>
            <p:nvPr/>
          </p:nvSpPr>
          <p:spPr>
            <a:xfrm>
              <a:off x="407406" y="3829616"/>
              <a:ext cx="3458424" cy="47078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3488300" y="3505114"/>
              <a:ext cx="394066" cy="79528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398647" y="3505114"/>
              <a:ext cx="394066" cy="79528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9" name="Text Placeholder 5"/>
          <p:cNvSpPr>
            <a:spLocks noGrp="1"/>
          </p:cNvSpPr>
          <p:nvPr>
            <p:ph type="body" idx="1"/>
          </p:nvPr>
        </p:nvSpPr>
        <p:spPr>
          <a:xfrm>
            <a:off x="705394" y="863748"/>
            <a:ext cx="3930263" cy="4663132"/>
          </a:xfrm>
        </p:spPr>
        <p:txBody>
          <a:bodyPr anchor="t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solidFill>
                <a:schemeClr val="bg1"/>
              </a:solidFill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solidFill>
                <a:schemeClr val="bg1"/>
              </a:solidFill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solidFill>
                <a:schemeClr val="bg1"/>
              </a:solidFill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LINEAR COVE</a:t>
            </a:r>
            <a:endParaRPr lang="en-US" sz="1600" b="0" dirty="0">
              <a:solidFill>
                <a:schemeClr val="bg1"/>
              </a:solidFill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solidFill>
                <a:schemeClr val="bg1"/>
              </a:solidFill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solidFill>
                <a:schemeClr val="bg1"/>
              </a:solidFill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HANDRAIL LIGHTING</a:t>
            </a:r>
            <a:endParaRPr lang="en-US" sz="1600" b="0" dirty="0">
              <a:solidFill>
                <a:schemeClr val="bg1"/>
              </a:solidFill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solidFill>
                <a:schemeClr val="bg1"/>
              </a:solidFill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24" y="1797868"/>
            <a:ext cx="588549" cy="53157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22" y="2830788"/>
            <a:ext cx="564985" cy="51253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585503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 90"/>
          <p:cNvSpPr/>
          <p:nvPr/>
        </p:nvSpPr>
        <p:spPr>
          <a:xfrm>
            <a:off x="-1" y="1054698"/>
            <a:ext cx="4635655" cy="44831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1111"/>
            <a:ext cx="4628084" cy="1065808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sp>
        <p:nvSpPr>
          <p:cNvPr id="29" name="Rectangle 28"/>
          <p:cNvSpPr/>
          <p:nvPr/>
        </p:nvSpPr>
        <p:spPr>
          <a:xfrm>
            <a:off x="4628083" y="865193"/>
            <a:ext cx="7563917" cy="46672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628084" y="-5556"/>
            <a:ext cx="7563915" cy="8693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quarter" idx="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41"/>
          <a:stretch/>
        </p:blipFill>
        <p:spPr>
          <a:xfrm>
            <a:off x="4635657" y="1200297"/>
            <a:ext cx="7552562" cy="3990034"/>
          </a:xfrm>
        </p:spPr>
      </p:pic>
      <p:sp>
        <p:nvSpPr>
          <p:cNvPr id="10" name="Rectangle 9"/>
          <p:cNvSpPr/>
          <p:nvPr/>
        </p:nvSpPr>
        <p:spPr>
          <a:xfrm>
            <a:off x="0" y="5521325"/>
            <a:ext cx="12188219" cy="1336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26881"/>
            <a:ext cx="463187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MAIN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15" name="Text Placeholder 2"/>
          <p:cNvSpPr txBox="1">
            <a:spLocks/>
          </p:cNvSpPr>
          <p:nvPr/>
        </p:nvSpPr>
        <p:spPr>
          <a:xfrm>
            <a:off x="4631869" y="0"/>
            <a:ext cx="7560130" cy="863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DESIGN SOLUTION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86870" y="498449"/>
            <a:ext cx="2858127" cy="371961"/>
            <a:chOff x="886870" y="498449"/>
            <a:chExt cx="2858127" cy="371961"/>
          </a:xfrm>
        </p:grpSpPr>
        <p:grpSp>
          <p:nvGrpSpPr>
            <p:cNvPr id="17" name="Group 16"/>
            <p:cNvGrpSpPr/>
            <p:nvPr/>
          </p:nvGrpSpPr>
          <p:grpSpPr>
            <a:xfrm>
              <a:off x="886870" y="498449"/>
              <a:ext cx="347031" cy="342122"/>
              <a:chOff x="0" y="0"/>
              <a:chExt cx="1828800" cy="1819469"/>
            </a:xfrm>
          </p:grpSpPr>
          <p:sp>
            <p:nvSpPr>
              <p:cNvPr id="24" name="Donut 23"/>
              <p:cNvSpPr/>
              <p:nvPr/>
            </p:nvSpPr>
            <p:spPr>
              <a:xfrm>
                <a:off x="0" y="0"/>
                <a:ext cx="1828800" cy="1819469"/>
              </a:xfrm>
              <a:prstGeom prst="donut">
                <a:avLst>
                  <a:gd name="adj" fmla="val 8429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5" name="Teardrop 24"/>
              <p:cNvSpPr/>
              <p:nvPr/>
            </p:nvSpPr>
            <p:spPr>
              <a:xfrm rot="8057985">
                <a:off x="505792" y="351728"/>
                <a:ext cx="810627" cy="810541"/>
              </a:xfrm>
              <a:prstGeom prst="teardrop">
                <a:avLst>
                  <a:gd name="adj" fmla="val 147713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732452" y="592909"/>
                <a:ext cx="367787" cy="36347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82740" y="499968"/>
              <a:ext cx="343741" cy="36522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64224" y="498929"/>
              <a:ext cx="343741" cy="365225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45708" y="498449"/>
              <a:ext cx="343741" cy="359854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01256" y="499968"/>
              <a:ext cx="343741" cy="365225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09085" y="498449"/>
              <a:ext cx="346426" cy="368077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20853" y="498449"/>
              <a:ext cx="350080" cy="371961"/>
            </a:xfrm>
            <a:prstGeom prst="rect">
              <a:avLst/>
            </a:prstGeom>
          </p:spPr>
        </p:pic>
      </p:grpSp>
      <p:cxnSp>
        <p:nvCxnSpPr>
          <p:cNvPr id="4" name="Straight Connector 3"/>
          <p:cNvCxnSpPr/>
          <p:nvPr/>
        </p:nvCxnSpPr>
        <p:spPr>
          <a:xfrm>
            <a:off x="5022590" y="1212737"/>
            <a:ext cx="22117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Isosceles Triangle 29"/>
          <p:cNvSpPr/>
          <p:nvPr/>
        </p:nvSpPr>
        <p:spPr>
          <a:xfrm>
            <a:off x="7927312" y="3917322"/>
            <a:ext cx="254468" cy="278440"/>
          </a:xfrm>
          <a:prstGeom prst="triangle">
            <a:avLst>
              <a:gd name="adj" fmla="val 3142"/>
            </a:avLst>
          </a:prstGeom>
          <a:solidFill>
            <a:schemeClr val="accent4">
              <a:lumMod val="40000"/>
              <a:lumOff val="60000"/>
              <a:alpha val="63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Isosceles Triangle 30"/>
          <p:cNvSpPr/>
          <p:nvPr/>
        </p:nvSpPr>
        <p:spPr>
          <a:xfrm flipH="1">
            <a:off x="7934252" y="3917322"/>
            <a:ext cx="247528" cy="278440"/>
          </a:xfrm>
          <a:prstGeom prst="triangle">
            <a:avLst>
              <a:gd name="adj" fmla="val 3142"/>
            </a:avLst>
          </a:prstGeom>
          <a:solidFill>
            <a:schemeClr val="accent4">
              <a:lumMod val="40000"/>
              <a:lumOff val="60000"/>
              <a:alpha val="63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Isosceles Triangle 33"/>
          <p:cNvSpPr/>
          <p:nvPr/>
        </p:nvSpPr>
        <p:spPr>
          <a:xfrm>
            <a:off x="9347898" y="3319745"/>
            <a:ext cx="254468" cy="278440"/>
          </a:xfrm>
          <a:prstGeom prst="triangle">
            <a:avLst>
              <a:gd name="adj" fmla="val 3142"/>
            </a:avLst>
          </a:prstGeom>
          <a:solidFill>
            <a:schemeClr val="accent4">
              <a:lumMod val="40000"/>
              <a:lumOff val="60000"/>
              <a:alpha val="63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34"/>
          <p:cNvSpPr/>
          <p:nvPr/>
        </p:nvSpPr>
        <p:spPr>
          <a:xfrm flipH="1">
            <a:off x="9354838" y="3319745"/>
            <a:ext cx="247528" cy="278440"/>
          </a:xfrm>
          <a:prstGeom prst="triangle">
            <a:avLst>
              <a:gd name="adj" fmla="val 3142"/>
            </a:avLst>
          </a:prstGeom>
          <a:solidFill>
            <a:schemeClr val="accent4">
              <a:lumMod val="40000"/>
              <a:lumOff val="60000"/>
              <a:alpha val="63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Isosceles Triangle 35"/>
          <p:cNvSpPr/>
          <p:nvPr/>
        </p:nvSpPr>
        <p:spPr>
          <a:xfrm>
            <a:off x="7927312" y="2313319"/>
            <a:ext cx="254468" cy="278440"/>
          </a:xfrm>
          <a:prstGeom prst="triangle">
            <a:avLst>
              <a:gd name="adj" fmla="val 3142"/>
            </a:avLst>
          </a:prstGeom>
          <a:solidFill>
            <a:schemeClr val="accent4">
              <a:lumMod val="40000"/>
              <a:lumOff val="60000"/>
              <a:alpha val="63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Isosceles Triangle 36"/>
          <p:cNvSpPr/>
          <p:nvPr/>
        </p:nvSpPr>
        <p:spPr>
          <a:xfrm flipH="1">
            <a:off x="7934252" y="2313319"/>
            <a:ext cx="247528" cy="278440"/>
          </a:xfrm>
          <a:prstGeom prst="triangle">
            <a:avLst>
              <a:gd name="adj" fmla="val 3142"/>
            </a:avLst>
          </a:prstGeom>
          <a:solidFill>
            <a:schemeClr val="accent4">
              <a:lumMod val="40000"/>
              <a:lumOff val="60000"/>
              <a:alpha val="63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Isosceles Triangle 37"/>
          <p:cNvSpPr/>
          <p:nvPr/>
        </p:nvSpPr>
        <p:spPr>
          <a:xfrm>
            <a:off x="8632707" y="2820090"/>
            <a:ext cx="254468" cy="278440"/>
          </a:xfrm>
          <a:prstGeom prst="triangle">
            <a:avLst>
              <a:gd name="adj" fmla="val 3142"/>
            </a:avLst>
          </a:prstGeom>
          <a:solidFill>
            <a:schemeClr val="accent4">
              <a:lumMod val="40000"/>
              <a:lumOff val="60000"/>
              <a:alpha val="63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Isosceles Triangle 38"/>
          <p:cNvSpPr/>
          <p:nvPr/>
        </p:nvSpPr>
        <p:spPr>
          <a:xfrm flipH="1">
            <a:off x="8639647" y="2820090"/>
            <a:ext cx="247528" cy="278440"/>
          </a:xfrm>
          <a:prstGeom prst="triangle">
            <a:avLst>
              <a:gd name="adj" fmla="val 3142"/>
            </a:avLst>
          </a:prstGeom>
          <a:solidFill>
            <a:schemeClr val="accent4">
              <a:lumMod val="40000"/>
              <a:lumOff val="60000"/>
              <a:alpha val="63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itle 1"/>
          <p:cNvSpPr txBox="1">
            <a:spLocks/>
          </p:cNvSpPr>
          <p:nvPr/>
        </p:nvSpPr>
        <p:spPr>
          <a:xfrm>
            <a:off x="4631869" y="5532437"/>
            <a:ext cx="7560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ATRIUM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BRIDGES</a:t>
            </a:r>
            <a:endParaRPr lang="en-US" sz="24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59" name="Rectangle 58"/>
          <p:cNvSpPr/>
          <p:nvPr/>
        </p:nvSpPr>
        <p:spPr>
          <a:xfrm rot="21342646">
            <a:off x="11320816" y="4392646"/>
            <a:ext cx="548005" cy="58840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  <a:alpha val="28000"/>
                </a:schemeClr>
              </a:gs>
              <a:gs pos="95000">
                <a:schemeClr val="accent4">
                  <a:shade val="67500"/>
                  <a:satMod val="115000"/>
                  <a:lumMod val="45000"/>
                  <a:lumOff val="55000"/>
                  <a:alpha val="82000"/>
                </a:schemeClr>
              </a:gs>
              <a:gs pos="100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0"/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 rot="10800000">
            <a:off x="7691718" y="3727983"/>
            <a:ext cx="369552" cy="1247431"/>
          </a:xfrm>
          <a:prstGeom prst="rect">
            <a:avLst/>
          </a:prstGeom>
          <a:gradFill flip="none" rotWithShape="1">
            <a:gsLst>
              <a:gs pos="32000">
                <a:schemeClr val="accent4">
                  <a:alpha val="0"/>
                  <a:lumMod val="18000"/>
                  <a:lumOff val="82000"/>
                </a:schemeClr>
              </a:gs>
              <a:gs pos="89000">
                <a:schemeClr val="accent4">
                  <a:lumMod val="40000"/>
                  <a:lumOff val="60000"/>
                  <a:shade val="67500"/>
                  <a:satMod val="115000"/>
                </a:schemeClr>
              </a:gs>
              <a:gs pos="98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0"/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 rot="10800000">
            <a:off x="8759580" y="3727983"/>
            <a:ext cx="369552" cy="1247431"/>
          </a:xfrm>
          <a:prstGeom prst="rect">
            <a:avLst/>
          </a:prstGeom>
          <a:gradFill flip="none" rotWithShape="1">
            <a:gsLst>
              <a:gs pos="32000">
                <a:schemeClr val="accent4">
                  <a:alpha val="0"/>
                  <a:lumMod val="18000"/>
                  <a:lumOff val="82000"/>
                </a:schemeClr>
              </a:gs>
              <a:gs pos="89000">
                <a:schemeClr val="accent4">
                  <a:lumMod val="40000"/>
                  <a:lumOff val="60000"/>
                  <a:shade val="67500"/>
                  <a:satMod val="115000"/>
                </a:schemeClr>
              </a:gs>
              <a:gs pos="98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0"/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 rot="10800000">
            <a:off x="9477819" y="3727983"/>
            <a:ext cx="369552" cy="1247431"/>
          </a:xfrm>
          <a:prstGeom prst="rect">
            <a:avLst/>
          </a:prstGeom>
          <a:gradFill flip="none" rotWithShape="1">
            <a:gsLst>
              <a:gs pos="32000">
                <a:schemeClr val="accent4">
                  <a:alpha val="0"/>
                  <a:lumMod val="18000"/>
                  <a:lumOff val="82000"/>
                </a:schemeClr>
              </a:gs>
              <a:gs pos="89000">
                <a:schemeClr val="accent4">
                  <a:lumMod val="40000"/>
                  <a:lumOff val="60000"/>
                  <a:shade val="67500"/>
                  <a:satMod val="115000"/>
                </a:schemeClr>
              </a:gs>
              <a:gs pos="98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0"/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 rot="10800000">
            <a:off x="10532233" y="3727983"/>
            <a:ext cx="369552" cy="1247431"/>
          </a:xfrm>
          <a:prstGeom prst="rect">
            <a:avLst/>
          </a:prstGeom>
          <a:gradFill flip="none" rotWithShape="1">
            <a:gsLst>
              <a:gs pos="32000">
                <a:schemeClr val="accent4">
                  <a:alpha val="0"/>
                  <a:lumMod val="18000"/>
                  <a:lumOff val="82000"/>
                </a:schemeClr>
              </a:gs>
              <a:gs pos="89000">
                <a:schemeClr val="accent4">
                  <a:lumMod val="40000"/>
                  <a:lumOff val="60000"/>
                  <a:shade val="67500"/>
                  <a:satMod val="115000"/>
                </a:schemeClr>
              </a:gs>
              <a:gs pos="98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0"/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7212080" y="4862661"/>
            <a:ext cx="4677978" cy="2761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7089071" y="1554845"/>
            <a:ext cx="4606881" cy="628676"/>
          </a:xfrm>
          <a:prstGeom prst="rect">
            <a:avLst/>
          </a:prstGeom>
          <a:gradFill flip="none" rotWithShape="1">
            <a:gsLst>
              <a:gs pos="32000">
                <a:schemeClr val="accent4">
                  <a:alpha val="0"/>
                  <a:lumMod val="18000"/>
                  <a:lumOff val="82000"/>
                </a:schemeClr>
              </a:gs>
              <a:gs pos="89000">
                <a:schemeClr val="accent4">
                  <a:lumMod val="40000"/>
                  <a:lumOff val="60000"/>
                  <a:shade val="67500"/>
                  <a:satMod val="115000"/>
                </a:schemeClr>
              </a:gs>
              <a:gs pos="98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0"/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7" name="Group 66"/>
          <p:cNvGrpSpPr/>
          <p:nvPr/>
        </p:nvGrpSpPr>
        <p:grpSpPr>
          <a:xfrm>
            <a:off x="7892503" y="2519477"/>
            <a:ext cx="320472" cy="73159"/>
            <a:chOff x="398647" y="3505114"/>
            <a:chExt cx="3483719" cy="795282"/>
          </a:xfrm>
        </p:grpSpPr>
        <p:sp>
          <p:nvSpPr>
            <p:cNvPr id="68" name="Rectangle 67"/>
            <p:cNvSpPr/>
            <p:nvPr/>
          </p:nvSpPr>
          <p:spPr>
            <a:xfrm>
              <a:off x="407406" y="3829616"/>
              <a:ext cx="3458424" cy="47078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3488300" y="3505114"/>
              <a:ext cx="394066" cy="79528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398647" y="3505114"/>
              <a:ext cx="394066" cy="79528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8604626" y="3032095"/>
            <a:ext cx="320472" cy="73159"/>
            <a:chOff x="398647" y="3505114"/>
            <a:chExt cx="3483719" cy="795282"/>
          </a:xfrm>
        </p:grpSpPr>
        <p:sp>
          <p:nvSpPr>
            <p:cNvPr id="72" name="Rectangle 71"/>
            <p:cNvSpPr/>
            <p:nvPr/>
          </p:nvSpPr>
          <p:spPr>
            <a:xfrm>
              <a:off x="407406" y="3829616"/>
              <a:ext cx="3458424" cy="47078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3488300" y="3505114"/>
              <a:ext cx="394066" cy="79528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398647" y="3505114"/>
              <a:ext cx="394066" cy="79528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9319521" y="3547485"/>
            <a:ext cx="320472" cy="73159"/>
            <a:chOff x="398647" y="3505114"/>
            <a:chExt cx="3483719" cy="795282"/>
          </a:xfrm>
        </p:grpSpPr>
        <p:sp>
          <p:nvSpPr>
            <p:cNvPr id="76" name="Rectangle 75"/>
            <p:cNvSpPr/>
            <p:nvPr/>
          </p:nvSpPr>
          <p:spPr>
            <a:xfrm>
              <a:off x="407406" y="3829616"/>
              <a:ext cx="3458424" cy="47078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3488300" y="3505114"/>
              <a:ext cx="394066" cy="79528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398647" y="3505114"/>
              <a:ext cx="394066" cy="79528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7886961" y="4153640"/>
            <a:ext cx="320472" cy="73159"/>
            <a:chOff x="398647" y="3505114"/>
            <a:chExt cx="3483719" cy="795282"/>
          </a:xfrm>
        </p:grpSpPr>
        <p:sp>
          <p:nvSpPr>
            <p:cNvPr id="80" name="Rectangle 79"/>
            <p:cNvSpPr/>
            <p:nvPr/>
          </p:nvSpPr>
          <p:spPr>
            <a:xfrm>
              <a:off x="407406" y="3829616"/>
              <a:ext cx="3458424" cy="47078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3488300" y="3505114"/>
              <a:ext cx="394066" cy="79528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398647" y="3505114"/>
              <a:ext cx="394066" cy="79528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7" name="Text Placeholder 5"/>
          <p:cNvSpPr>
            <a:spLocks noGrp="1"/>
          </p:cNvSpPr>
          <p:nvPr>
            <p:ph type="body" idx="1"/>
          </p:nvPr>
        </p:nvSpPr>
        <p:spPr>
          <a:xfrm>
            <a:off x="705394" y="863748"/>
            <a:ext cx="3930263" cy="4663132"/>
          </a:xfrm>
        </p:spPr>
        <p:txBody>
          <a:bodyPr anchor="t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solidFill>
                <a:schemeClr val="bg1"/>
              </a:solidFill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solidFill>
                <a:schemeClr val="bg1"/>
              </a:solidFill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solidFill>
                <a:schemeClr val="bg1"/>
              </a:solidFill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LINEAR COVE</a:t>
            </a:r>
            <a:endParaRPr lang="en-US" sz="1600" b="0" dirty="0">
              <a:solidFill>
                <a:schemeClr val="bg1"/>
              </a:solidFill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solidFill>
                <a:schemeClr val="bg1"/>
              </a:solidFill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solidFill>
                <a:schemeClr val="bg1"/>
              </a:solidFill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HANDRAIL LIGHTING</a:t>
            </a:r>
            <a:endParaRPr lang="en-US" sz="1600" b="0" dirty="0">
              <a:solidFill>
                <a:schemeClr val="bg1"/>
              </a:solidFill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solidFill>
                <a:schemeClr val="bg1"/>
              </a:solidFill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solidFill>
                <a:schemeClr val="bg1"/>
              </a:solidFill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IN GRADE COLUMN LIGHTING</a:t>
            </a:r>
            <a:endParaRPr lang="en-US" sz="2000" b="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pic>
        <p:nvPicPr>
          <p:cNvPr id="88" name="Picture 8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24" y="1797868"/>
            <a:ext cx="588549" cy="53157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37" y="3844676"/>
            <a:ext cx="564985" cy="56498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22" y="2830788"/>
            <a:ext cx="564985" cy="51253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212220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112"/>
            <a:ext cx="4631868" cy="6863555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26881"/>
            <a:ext cx="463187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ELEVATOR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910" y="866526"/>
            <a:ext cx="5426048" cy="4654799"/>
          </a:xfrm>
          <a:noFill/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631869" y="5532437"/>
            <a:ext cx="7560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Tw Cen MT" panose="020B0602020104020603" pitchFamily="34" charset="0"/>
              </a:rPr>
              <a:t>LOBBY</a:t>
            </a:r>
            <a:endParaRPr lang="en-US" dirty="0">
              <a:latin typeface="Tw Cen MT" panose="020B0602020104020603" pitchFamily="34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1406" y="2463269"/>
            <a:ext cx="1829055" cy="1914792"/>
          </a:xfrm>
          <a:prstGeom prst="rect">
            <a:avLst/>
          </a:prstGeom>
          <a:noFill/>
          <a:ln>
            <a:noFill/>
          </a:ln>
          <a:effectLst>
            <a:outerShdw blurRad="317500" dir="5400000" sx="90000" sy="90000" algn="ctr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891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86" y="0"/>
            <a:ext cx="4628084" cy="1065808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pic>
        <p:nvPicPr>
          <p:cNvPr id="22" name="Content Placeholder 3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657" y="858190"/>
            <a:ext cx="7552562" cy="4674247"/>
          </a:xfrm>
        </p:spPr>
      </p:pic>
      <p:sp>
        <p:nvSpPr>
          <p:cNvPr id="38" name="Rectangle 37"/>
          <p:cNvSpPr/>
          <p:nvPr/>
        </p:nvSpPr>
        <p:spPr>
          <a:xfrm>
            <a:off x="4628084" y="-5556"/>
            <a:ext cx="7563915" cy="8693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521325"/>
            <a:ext cx="12188219" cy="1336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26881"/>
            <a:ext cx="463187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ELEVATOR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631872" y="1"/>
            <a:ext cx="0" cy="6852443"/>
          </a:xfrm>
          <a:prstGeom prst="line">
            <a:avLst/>
          </a:prstGeom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705394" y="863748"/>
            <a:ext cx="3930263" cy="4663132"/>
          </a:xfrm>
        </p:spPr>
        <p:txBody>
          <a:bodyPr anchor="t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latin typeface="Tw Cen MT" panose="020B0602020104020603" pitchFamily="34" charset="0"/>
              </a:rPr>
              <a:t>PROVIDE TARGET ILLUMINANCE RECOMMENDED FOR ELEVATOR LOBBIES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latin typeface="Tw Cen MT" panose="020B0602020104020603" pitchFamily="34" charset="0"/>
              </a:rPr>
              <a:t>CONSIDER HIGH PEDESTRIAN VOLUME AND TRAFFIC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latin typeface="Tw Cen MT" panose="020B0602020104020603" pitchFamily="34" charset="0"/>
              </a:rPr>
              <a:t>LIGHTING SHOULD ASSIST WITH ADAPTATION TO ATRIUM </a:t>
            </a:r>
            <a:endParaRPr lang="en-US" sz="2000" b="0" dirty="0">
              <a:latin typeface="Tw Cen MT" panose="020B0602020104020603" pitchFamily="34" charset="0"/>
            </a:endParaRPr>
          </a:p>
          <a:p>
            <a:r>
              <a:rPr lang="en-US" sz="2000" b="0" dirty="0" smtClean="0">
                <a:latin typeface="Tw Cen MT" panose="020B0602020104020603" pitchFamily="34" charset="0"/>
              </a:rPr>
              <a:t> </a:t>
            </a:r>
            <a:endParaRPr lang="en-US" sz="2000" b="0" dirty="0">
              <a:latin typeface="Tw Cen MT" panose="020B0602020104020603" pitchFamily="34" charset="0"/>
            </a:endParaRPr>
          </a:p>
        </p:txBody>
      </p:sp>
      <p:sp>
        <p:nvSpPr>
          <p:cNvPr id="14" name="Text Placeholder 2"/>
          <p:cNvSpPr txBox="1">
            <a:spLocks/>
          </p:cNvSpPr>
          <p:nvPr/>
        </p:nvSpPr>
        <p:spPr>
          <a:xfrm>
            <a:off x="4635657" y="0"/>
            <a:ext cx="7556343" cy="863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DESIGN CRITERIA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886870" y="498449"/>
            <a:ext cx="2858127" cy="368077"/>
            <a:chOff x="886870" y="498449"/>
            <a:chExt cx="2858127" cy="368077"/>
          </a:xfrm>
        </p:grpSpPr>
        <p:grpSp>
          <p:nvGrpSpPr>
            <p:cNvPr id="27" name="Group 26"/>
            <p:cNvGrpSpPr/>
            <p:nvPr/>
          </p:nvGrpSpPr>
          <p:grpSpPr>
            <a:xfrm>
              <a:off x="886870" y="498449"/>
              <a:ext cx="347031" cy="342122"/>
              <a:chOff x="0" y="0"/>
              <a:chExt cx="1828800" cy="1819469"/>
            </a:xfrm>
          </p:grpSpPr>
          <p:sp>
            <p:nvSpPr>
              <p:cNvPr id="34" name="Donut 33"/>
              <p:cNvSpPr/>
              <p:nvPr/>
            </p:nvSpPr>
            <p:spPr>
              <a:xfrm>
                <a:off x="0" y="0"/>
                <a:ext cx="1828800" cy="1819469"/>
              </a:xfrm>
              <a:prstGeom prst="donut">
                <a:avLst>
                  <a:gd name="adj" fmla="val 8429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5" name="Teardrop 34"/>
              <p:cNvSpPr/>
              <p:nvPr/>
            </p:nvSpPr>
            <p:spPr>
              <a:xfrm rot="8057985">
                <a:off x="505792" y="351728"/>
                <a:ext cx="810627" cy="810541"/>
              </a:xfrm>
              <a:prstGeom prst="teardrop">
                <a:avLst>
                  <a:gd name="adj" fmla="val 147713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732452" y="592909"/>
                <a:ext cx="367787" cy="36347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82740" y="499968"/>
              <a:ext cx="343741" cy="365225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64224" y="498929"/>
              <a:ext cx="343741" cy="365225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27192" y="498929"/>
              <a:ext cx="343741" cy="365225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01256" y="499968"/>
              <a:ext cx="343741" cy="365225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09085" y="498449"/>
              <a:ext cx="346426" cy="368077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147100" y="498449"/>
              <a:ext cx="340782" cy="356756"/>
            </a:xfrm>
            <a:prstGeom prst="rect">
              <a:avLst/>
            </a:prstGeom>
          </p:spPr>
        </p:pic>
      </p:grpSp>
      <p:sp>
        <p:nvSpPr>
          <p:cNvPr id="23" name="Title 1"/>
          <p:cNvSpPr txBox="1">
            <a:spLocks/>
          </p:cNvSpPr>
          <p:nvPr/>
        </p:nvSpPr>
        <p:spPr>
          <a:xfrm>
            <a:off x="4631869" y="5532437"/>
            <a:ext cx="7560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LOBBY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CIRCULATION</a:t>
            </a:r>
            <a:endParaRPr lang="en-US" sz="24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51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86" y="0"/>
            <a:ext cx="4628084" cy="1065808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pic>
        <p:nvPicPr>
          <p:cNvPr id="22" name="Content Placeholder 3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657" y="858190"/>
            <a:ext cx="7552562" cy="4674247"/>
          </a:xfrm>
        </p:spPr>
      </p:pic>
      <p:sp>
        <p:nvSpPr>
          <p:cNvPr id="38" name="Rectangle 37"/>
          <p:cNvSpPr/>
          <p:nvPr/>
        </p:nvSpPr>
        <p:spPr>
          <a:xfrm>
            <a:off x="4628084" y="-5556"/>
            <a:ext cx="7563915" cy="8693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521325"/>
            <a:ext cx="12188219" cy="1336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26881"/>
            <a:ext cx="463187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ELEVATOR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631872" y="1"/>
            <a:ext cx="0" cy="6852443"/>
          </a:xfrm>
          <a:prstGeom prst="line">
            <a:avLst/>
          </a:prstGeom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2"/>
          <p:cNvSpPr txBox="1">
            <a:spLocks/>
          </p:cNvSpPr>
          <p:nvPr/>
        </p:nvSpPr>
        <p:spPr>
          <a:xfrm>
            <a:off x="4635657" y="0"/>
            <a:ext cx="7556343" cy="863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DESIGN CRITERIA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886870" y="498449"/>
            <a:ext cx="2858127" cy="368077"/>
            <a:chOff x="886870" y="498449"/>
            <a:chExt cx="2858127" cy="368077"/>
          </a:xfrm>
        </p:grpSpPr>
        <p:grpSp>
          <p:nvGrpSpPr>
            <p:cNvPr id="27" name="Group 26"/>
            <p:cNvGrpSpPr/>
            <p:nvPr/>
          </p:nvGrpSpPr>
          <p:grpSpPr>
            <a:xfrm>
              <a:off x="886870" y="498449"/>
              <a:ext cx="347031" cy="342122"/>
              <a:chOff x="0" y="0"/>
              <a:chExt cx="1828800" cy="1819469"/>
            </a:xfrm>
          </p:grpSpPr>
          <p:sp>
            <p:nvSpPr>
              <p:cNvPr id="34" name="Donut 33"/>
              <p:cNvSpPr/>
              <p:nvPr/>
            </p:nvSpPr>
            <p:spPr>
              <a:xfrm>
                <a:off x="0" y="0"/>
                <a:ext cx="1828800" cy="1819469"/>
              </a:xfrm>
              <a:prstGeom prst="donut">
                <a:avLst>
                  <a:gd name="adj" fmla="val 8429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5" name="Teardrop 34"/>
              <p:cNvSpPr/>
              <p:nvPr/>
            </p:nvSpPr>
            <p:spPr>
              <a:xfrm rot="8057985">
                <a:off x="505792" y="351728"/>
                <a:ext cx="810627" cy="810541"/>
              </a:xfrm>
              <a:prstGeom prst="teardrop">
                <a:avLst>
                  <a:gd name="adj" fmla="val 147713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732452" y="592909"/>
                <a:ext cx="367787" cy="36347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82740" y="499968"/>
              <a:ext cx="343741" cy="365225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64224" y="498929"/>
              <a:ext cx="343741" cy="365225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27192" y="498929"/>
              <a:ext cx="343741" cy="365225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01256" y="499968"/>
              <a:ext cx="343741" cy="365225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09085" y="498449"/>
              <a:ext cx="346426" cy="368077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147100" y="498449"/>
              <a:ext cx="340782" cy="356756"/>
            </a:xfrm>
            <a:prstGeom prst="rect">
              <a:avLst/>
            </a:prstGeom>
          </p:spPr>
        </p:pic>
      </p:grpSp>
      <p:sp>
        <p:nvSpPr>
          <p:cNvPr id="23" name="Title 1"/>
          <p:cNvSpPr txBox="1">
            <a:spLocks/>
          </p:cNvSpPr>
          <p:nvPr/>
        </p:nvSpPr>
        <p:spPr>
          <a:xfrm>
            <a:off x="4631869" y="5532437"/>
            <a:ext cx="7560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LOBBY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CIRCULATION</a:t>
            </a:r>
            <a:endParaRPr lang="en-US" sz="24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37" name="Text Placeholder 5"/>
          <p:cNvSpPr>
            <a:spLocks noGrp="1"/>
          </p:cNvSpPr>
          <p:nvPr>
            <p:ph type="body" idx="1"/>
          </p:nvPr>
        </p:nvSpPr>
        <p:spPr>
          <a:xfrm>
            <a:off x="705394" y="863748"/>
            <a:ext cx="3930263" cy="4663132"/>
          </a:xfrm>
        </p:spPr>
        <p:txBody>
          <a:bodyPr anchor="t">
            <a:normAutofit fontScale="77500" lnSpcReduction="20000"/>
          </a:bodyPr>
          <a:lstStyle/>
          <a:p>
            <a:endParaRPr lang="en-US" sz="1600" b="0" dirty="0">
              <a:latin typeface="Tw Cen MT" panose="020B0602020104020603" pitchFamily="34" charset="0"/>
            </a:endParaRPr>
          </a:p>
          <a:p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u="sng" dirty="0" smtClean="0">
                <a:latin typeface="Tw Cen MT" panose="020B0602020104020603" pitchFamily="34" charset="0"/>
              </a:rPr>
              <a:t>CIRCULATION: ELEVATOR LOBBIES</a:t>
            </a:r>
            <a:r>
              <a:rPr lang="en-US" sz="1600" b="0" dirty="0" smtClean="0">
                <a:latin typeface="Tw Cen MT" panose="020B0602020104020603" pitchFamily="34" charset="0"/>
              </a:rPr>
              <a:t/>
            </a:r>
            <a:br>
              <a:rPr lang="en-US" sz="1600" b="0" dirty="0" smtClean="0">
                <a:latin typeface="Tw Cen MT" panose="020B0602020104020603" pitchFamily="34" charset="0"/>
              </a:rPr>
            </a:br>
            <a:r>
              <a:rPr lang="en-US" sz="1600" b="0" dirty="0" smtClean="0">
                <a:latin typeface="Tw Cen MT" panose="020B0602020104020603" pitchFamily="34" charset="0"/>
              </a:rPr>
              <a:t/>
            </a:r>
            <a:br>
              <a:rPr lang="en-US" sz="1600" b="0" dirty="0" smtClean="0">
                <a:latin typeface="Tw Cen MT" panose="020B0602020104020603" pitchFamily="34" charset="0"/>
              </a:rPr>
            </a:br>
            <a:r>
              <a:rPr lang="en-US" sz="1600" b="0" dirty="0" smtClean="0">
                <a:latin typeface="Tw Cen MT" panose="020B0602020104020603" pitchFamily="34" charset="0"/>
              </a:rPr>
              <a:t>(DAYTIME HOURS)</a:t>
            </a:r>
            <a:br>
              <a:rPr lang="en-US" sz="1600" b="0" dirty="0" smtClean="0">
                <a:latin typeface="Tw Cen MT" panose="020B0602020104020603" pitchFamily="34" charset="0"/>
              </a:rPr>
            </a:br>
            <a:r>
              <a:rPr lang="en-US" sz="1600" b="0" dirty="0" smtClean="0">
                <a:latin typeface="Tw Cen MT" panose="020B0602020104020603" pitchFamily="34" charset="0"/>
              </a:rPr>
              <a:t/>
            </a:r>
            <a:br>
              <a:rPr lang="en-US" sz="1600" b="0" dirty="0" smtClean="0">
                <a:latin typeface="Tw Cen MT" panose="020B0602020104020603" pitchFamily="34" charset="0"/>
              </a:rPr>
            </a:br>
            <a:r>
              <a:rPr lang="en-US" sz="1600" b="0" dirty="0" smtClean="0">
                <a:latin typeface="Tw Cen MT" panose="020B0602020104020603" pitchFamily="34" charset="0"/>
              </a:rPr>
              <a:t>HORIZANTAL ILLUMINANCE: </a:t>
            </a:r>
            <a:r>
              <a:rPr lang="en-US" sz="1600" b="0" dirty="0" smtClean="0">
                <a:solidFill>
                  <a:schemeClr val="accent1"/>
                </a:solidFill>
                <a:latin typeface="Tw Cen MT" panose="020B0602020104020603" pitchFamily="34" charset="0"/>
              </a:rPr>
              <a:t>10</a:t>
            </a:r>
            <a:r>
              <a:rPr lang="en-US" sz="1600" b="0" dirty="0" smtClean="0">
                <a:solidFill>
                  <a:schemeClr val="accent1"/>
                </a:solidFill>
                <a:latin typeface="Tw Cen MT" panose="020B0602020104020603" pitchFamily="34" charset="0"/>
              </a:rPr>
              <a:t>0</a:t>
            </a:r>
            <a:r>
              <a:rPr lang="en-US" sz="1600" b="0" dirty="0" smtClean="0">
                <a:solidFill>
                  <a:schemeClr val="accent1"/>
                </a:solidFill>
                <a:latin typeface="Tw Cen MT" panose="020B0602020104020603" pitchFamily="34" charset="0"/>
              </a:rPr>
              <a:t> LUX</a:t>
            </a:r>
            <a:br>
              <a:rPr lang="en-US" sz="1600" b="0" dirty="0" smtClean="0">
                <a:solidFill>
                  <a:schemeClr val="accent1"/>
                </a:solidFill>
                <a:latin typeface="Tw Cen MT" panose="020B0602020104020603" pitchFamily="34" charset="0"/>
              </a:rPr>
            </a:br>
            <a:r>
              <a:rPr lang="en-US" sz="1600" b="0" dirty="0" smtClean="0">
                <a:latin typeface="Tw Cen MT" panose="020B0602020104020603" pitchFamily="34" charset="0"/>
              </a:rPr>
              <a:t/>
            </a:r>
            <a:br>
              <a:rPr lang="en-US" sz="1600" b="0" dirty="0" smtClean="0">
                <a:latin typeface="Tw Cen MT" panose="020B0602020104020603" pitchFamily="34" charset="0"/>
              </a:rPr>
            </a:br>
            <a:r>
              <a:rPr lang="en-US" sz="1600" b="0" dirty="0" smtClean="0">
                <a:latin typeface="Tw Cen MT" panose="020B0602020104020603" pitchFamily="34" charset="0"/>
              </a:rPr>
              <a:t>VERTICAL ILLUMINANCE: </a:t>
            </a:r>
            <a:r>
              <a:rPr lang="en-US" sz="1600" b="0" dirty="0" smtClean="0">
                <a:solidFill>
                  <a:schemeClr val="accent1"/>
                </a:solidFill>
                <a:latin typeface="Tw Cen MT" panose="020B0602020104020603" pitchFamily="34" charset="0"/>
              </a:rPr>
              <a:t>30 LUX</a:t>
            </a:r>
            <a:br>
              <a:rPr lang="en-US" sz="1600" b="0" dirty="0" smtClean="0">
                <a:solidFill>
                  <a:schemeClr val="accent1"/>
                </a:solidFill>
                <a:latin typeface="Tw Cen MT" panose="020B0602020104020603" pitchFamily="34" charset="0"/>
              </a:rPr>
            </a:br>
            <a:r>
              <a:rPr lang="en-US" sz="1600" b="0" dirty="0" smtClean="0">
                <a:solidFill>
                  <a:schemeClr val="accent1"/>
                </a:solidFill>
                <a:latin typeface="Tw Cen MT" panose="020B0602020104020603" pitchFamily="34" charset="0"/>
              </a:rPr>
              <a:t/>
            </a:r>
            <a:br>
              <a:rPr lang="en-US" sz="1600" b="0" dirty="0" smtClean="0">
                <a:solidFill>
                  <a:schemeClr val="accent1"/>
                </a:solidFill>
                <a:latin typeface="Tw Cen MT" panose="020B0602020104020603" pitchFamily="34" charset="0"/>
              </a:rPr>
            </a:br>
            <a:r>
              <a:rPr lang="en-US" sz="1600" b="0" dirty="0" smtClean="0">
                <a:solidFill>
                  <a:schemeClr val="accent1"/>
                </a:solidFill>
                <a:latin typeface="Tw Cen MT" panose="020B0602020104020603" pitchFamily="34" charset="0"/>
              </a:rPr>
              <a:t/>
            </a:r>
            <a:br>
              <a:rPr lang="en-US" sz="1600" b="0" dirty="0" smtClean="0">
                <a:solidFill>
                  <a:schemeClr val="accent1"/>
                </a:solidFill>
                <a:latin typeface="Tw Cen MT" panose="020B0602020104020603" pitchFamily="34" charset="0"/>
              </a:rPr>
            </a:br>
            <a:r>
              <a:rPr lang="en-US" sz="1600" b="0" dirty="0" smtClean="0">
                <a:latin typeface="Tw Cen MT" panose="020B0602020104020603" pitchFamily="34" charset="0"/>
              </a:rPr>
              <a:t>(NIGHTTIME </a:t>
            </a:r>
            <a:r>
              <a:rPr lang="en-US" sz="1600" b="0" dirty="0">
                <a:latin typeface="Tw Cen MT" panose="020B0602020104020603" pitchFamily="34" charset="0"/>
              </a:rPr>
              <a:t>HOURS)</a:t>
            </a:r>
            <a:br>
              <a:rPr lang="en-US" sz="1600" b="0" dirty="0">
                <a:latin typeface="Tw Cen MT" panose="020B0602020104020603" pitchFamily="34" charset="0"/>
              </a:rPr>
            </a:br>
            <a:r>
              <a:rPr lang="en-US" sz="1600" b="0" dirty="0">
                <a:latin typeface="Tw Cen MT" panose="020B0602020104020603" pitchFamily="34" charset="0"/>
              </a:rPr>
              <a:t/>
            </a:r>
            <a:br>
              <a:rPr lang="en-US" sz="1600" b="0" dirty="0">
                <a:latin typeface="Tw Cen MT" panose="020B0602020104020603" pitchFamily="34" charset="0"/>
              </a:rPr>
            </a:br>
            <a:r>
              <a:rPr lang="en-US" sz="1600" b="0" dirty="0">
                <a:latin typeface="Tw Cen MT" panose="020B0602020104020603" pitchFamily="34" charset="0"/>
              </a:rPr>
              <a:t>HORIZANTAL ILLUMINANCE: </a:t>
            </a:r>
            <a:r>
              <a:rPr lang="en-US" sz="1600" b="0" dirty="0">
                <a:solidFill>
                  <a:schemeClr val="accent1"/>
                </a:solidFill>
                <a:latin typeface="Tw Cen MT" panose="020B0602020104020603" pitchFamily="34" charset="0"/>
              </a:rPr>
              <a:t>5</a:t>
            </a:r>
            <a:r>
              <a:rPr lang="en-US" sz="1600" b="0" dirty="0" smtClean="0">
                <a:solidFill>
                  <a:schemeClr val="accent1"/>
                </a:solidFill>
                <a:latin typeface="Tw Cen MT" panose="020B0602020104020603" pitchFamily="34" charset="0"/>
              </a:rPr>
              <a:t>0 </a:t>
            </a:r>
            <a:r>
              <a:rPr lang="en-US" sz="1600" b="0" dirty="0">
                <a:solidFill>
                  <a:schemeClr val="accent1"/>
                </a:solidFill>
                <a:latin typeface="Tw Cen MT" panose="020B0602020104020603" pitchFamily="34" charset="0"/>
              </a:rPr>
              <a:t>LUX</a:t>
            </a:r>
            <a:br>
              <a:rPr lang="en-US" sz="1600" b="0" dirty="0">
                <a:solidFill>
                  <a:schemeClr val="accent1"/>
                </a:solidFill>
                <a:latin typeface="Tw Cen MT" panose="020B0602020104020603" pitchFamily="34" charset="0"/>
              </a:rPr>
            </a:br>
            <a:r>
              <a:rPr lang="en-US" sz="1600" b="0" dirty="0">
                <a:latin typeface="Tw Cen MT" panose="020B0602020104020603" pitchFamily="34" charset="0"/>
              </a:rPr>
              <a:t/>
            </a:r>
            <a:br>
              <a:rPr lang="en-US" sz="1600" b="0" dirty="0">
                <a:latin typeface="Tw Cen MT" panose="020B0602020104020603" pitchFamily="34" charset="0"/>
              </a:rPr>
            </a:br>
            <a:r>
              <a:rPr lang="en-US" sz="1600" b="0" dirty="0">
                <a:latin typeface="Tw Cen MT" panose="020B0602020104020603" pitchFamily="34" charset="0"/>
              </a:rPr>
              <a:t>VERTICAL ILLUMINANCE: </a:t>
            </a:r>
            <a:r>
              <a:rPr lang="en-US" sz="1600" b="0" dirty="0" smtClean="0">
                <a:solidFill>
                  <a:schemeClr val="accent1"/>
                </a:solidFill>
                <a:latin typeface="Tw Cen MT" panose="020B0602020104020603" pitchFamily="34" charset="0"/>
              </a:rPr>
              <a:t>20 </a:t>
            </a:r>
            <a:r>
              <a:rPr lang="en-US" sz="1600" b="0" dirty="0">
                <a:solidFill>
                  <a:schemeClr val="accent1"/>
                </a:solidFill>
                <a:latin typeface="Tw Cen MT" panose="020B0602020104020603" pitchFamily="34" charset="0"/>
              </a:rPr>
              <a:t>LUX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u="sng" dirty="0" smtClean="0">
                <a:latin typeface="Tw Cen MT" panose="020B0602020104020603" pitchFamily="34" charset="0"/>
              </a:rPr>
              <a:t>RECEPTION LOBBIES: DESKTOP</a:t>
            </a:r>
            <a:r>
              <a:rPr lang="en-US" sz="1600" b="0" dirty="0" smtClean="0">
                <a:latin typeface="Tw Cen MT" panose="020B0602020104020603" pitchFamily="34" charset="0"/>
              </a:rPr>
              <a:t/>
            </a:r>
            <a:br>
              <a:rPr lang="en-US" sz="1600" b="0" dirty="0" smtClean="0">
                <a:latin typeface="Tw Cen MT" panose="020B0602020104020603" pitchFamily="34" charset="0"/>
              </a:rPr>
            </a:br>
            <a:r>
              <a:rPr lang="en-US" sz="1600" b="0" dirty="0">
                <a:latin typeface="Tw Cen MT" panose="020B0602020104020603" pitchFamily="34" charset="0"/>
              </a:rPr>
              <a:t/>
            </a:r>
            <a:br>
              <a:rPr lang="en-US" sz="1600" b="0" dirty="0">
                <a:latin typeface="Tw Cen MT" panose="020B0602020104020603" pitchFamily="34" charset="0"/>
              </a:rPr>
            </a:br>
            <a:r>
              <a:rPr lang="en-US" sz="1600" b="0" dirty="0">
                <a:latin typeface="Tw Cen MT" panose="020B0602020104020603" pitchFamily="34" charset="0"/>
              </a:rPr>
              <a:t>HORIZANTAL ILLUMINANCE: </a:t>
            </a:r>
            <a:r>
              <a:rPr lang="en-US" sz="1600" b="0" dirty="0" smtClean="0">
                <a:solidFill>
                  <a:schemeClr val="accent1"/>
                </a:solidFill>
                <a:latin typeface="Tw Cen MT" panose="020B0602020104020603" pitchFamily="34" charset="0"/>
              </a:rPr>
              <a:t>150 LUX</a:t>
            </a:r>
            <a:br>
              <a:rPr lang="en-US" sz="1600" b="0" dirty="0" smtClean="0">
                <a:solidFill>
                  <a:schemeClr val="accent1"/>
                </a:solidFill>
                <a:latin typeface="Tw Cen MT" panose="020B0602020104020603" pitchFamily="34" charset="0"/>
              </a:rPr>
            </a:br>
            <a:r>
              <a:rPr lang="en-US" sz="1600" b="0" dirty="0">
                <a:latin typeface="Tw Cen MT" panose="020B0602020104020603" pitchFamily="34" charset="0"/>
              </a:rPr>
              <a:t/>
            </a:r>
            <a:br>
              <a:rPr lang="en-US" sz="1600" b="0" dirty="0">
                <a:latin typeface="Tw Cen MT" panose="020B0602020104020603" pitchFamily="34" charset="0"/>
              </a:rPr>
            </a:br>
            <a:r>
              <a:rPr lang="en-US" sz="1600" b="0" dirty="0">
                <a:latin typeface="Tw Cen MT" panose="020B0602020104020603" pitchFamily="34" charset="0"/>
              </a:rPr>
              <a:t>VERTICAL ILLUMINANCE: </a:t>
            </a:r>
            <a:r>
              <a:rPr lang="en-US" sz="1600" b="0" dirty="0" smtClean="0">
                <a:solidFill>
                  <a:schemeClr val="accent1"/>
                </a:solidFill>
                <a:latin typeface="Tw Cen MT" panose="020B0602020104020603" pitchFamily="34" charset="0"/>
              </a:rPr>
              <a:t>50 </a:t>
            </a:r>
            <a:r>
              <a:rPr lang="en-US" sz="1600" b="0" dirty="0">
                <a:solidFill>
                  <a:schemeClr val="accent1"/>
                </a:solidFill>
                <a:latin typeface="Tw Cen MT" panose="020B0602020104020603" pitchFamily="34" charset="0"/>
              </a:rPr>
              <a:t>LUX</a:t>
            </a:r>
          </a:p>
          <a:p>
            <a:r>
              <a:rPr lang="en-US" sz="1600" b="0" dirty="0" smtClean="0">
                <a:latin typeface="Tw Cen MT" panose="020B0602020104020603" pitchFamily="34" charset="0"/>
              </a:rPr>
              <a:t> </a:t>
            </a: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u="sng" dirty="0" smtClean="0">
                <a:latin typeface="Tw Cen MT" panose="020B0602020104020603" pitchFamily="34" charset="0"/>
              </a:rPr>
              <a:t>LIGHTING POWER ALLOWANCES</a:t>
            </a:r>
            <a:r>
              <a:rPr lang="en-US" sz="1600" b="0" dirty="0" smtClean="0">
                <a:latin typeface="Tw Cen MT" panose="020B0602020104020603" pitchFamily="34" charset="0"/>
              </a:rPr>
              <a:t/>
            </a:r>
            <a:br>
              <a:rPr lang="en-US" sz="1600" b="0" dirty="0" smtClean="0">
                <a:latin typeface="Tw Cen MT" panose="020B0602020104020603" pitchFamily="34" charset="0"/>
              </a:rPr>
            </a:br>
            <a:r>
              <a:rPr lang="en-US" sz="1600" b="0" dirty="0" smtClean="0">
                <a:latin typeface="Tw Cen MT" panose="020B0602020104020603" pitchFamily="34" charset="0"/>
              </a:rPr>
              <a:t/>
            </a:r>
            <a:br>
              <a:rPr lang="en-US" sz="1600" b="0" dirty="0" smtClean="0">
                <a:latin typeface="Tw Cen MT" panose="020B0602020104020603" pitchFamily="34" charset="0"/>
              </a:rPr>
            </a:br>
            <a:r>
              <a:rPr lang="en-US" sz="1600" b="0" dirty="0" smtClean="0">
                <a:latin typeface="Tw Cen MT" panose="020B0602020104020603" pitchFamily="34" charset="0"/>
              </a:rPr>
              <a:t>CONFERENCE/MEETING: </a:t>
            </a:r>
            <a:r>
              <a:rPr lang="en-US" sz="1600" b="0" dirty="0" smtClean="0">
                <a:solidFill>
                  <a:schemeClr val="accent1"/>
                </a:solidFill>
                <a:latin typeface="Tw Cen MT" panose="020B0602020104020603" pitchFamily="34" charset="0"/>
              </a:rPr>
              <a:t>0.64 W/FT</a:t>
            </a:r>
            <a:r>
              <a:rPr lang="en-US" sz="1600" baseline="30000" dirty="0" smtClean="0">
                <a:solidFill>
                  <a:schemeClr val="accent1"/>
                </a:solidFill>
                <a:latin typeface="Tw Cen MT" panose="020B0602020104020603" pitchFamily="34" charset="0"/>
              </a:rPr>
              <a:t>2</a:t>
            </a:r>
            <a:br>
              <a:rPr lang="en-US" sz="1600" baseline="30000" dirty="0" smtClean="0">
                <a:solidFill>
                  <a:schemeClr val="accent1"/>
                </a:solidFill>
                <a:latin typeface="Tw Cen MT" panose="020B0602020104020603" pitchFamily="34" charset="0"/>
              </a:rPr>
            </a:br>
            <a:r>
              <a:rPr lang="en-US" sz="1600" baseline="30000" dirty="0" smtClean="0">
                <a:solidFill>
                  <a:schemeClr val="accent1"/>
                </a:solidFill>
                <a:latin typeface="Tw Cen MT" panose="020B0602020104020603" pitchFamily="34" charset="0"/>
              </a:rPr>
              <a:t/>
            </a:r>
            <a:br>
              <a:rPr lang="en-US" sz="1600" baseline="30000" dirty="0" smtClean="0">
                <a:solidFill>
                  <a:schemeClr val="accent1"/>
                </a:solidFill>
                <a:latin typeface="Tw Cen MT" panose="020B0602020104020603" pitchFamily="34" charset="0"/>
              </a:rPr>
            </a:br>
            <a:endParaRPr lang="en-US" sz="1600" b="0" dirty="0" smtClean="0">
              <a:latin typeface="Tw Cen MT" panose="020B0602020104020603" pitchFamily="34" charset="0"/>
            </a:endParaRPr>
          </a:p>
          <a:p>
            <a:endParaRPr lang="en-US" sz="2000" b="0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963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Content Placeholder 3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712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1111"/>
            <a:ext cx="4628084" cy="1065808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sp>
        <p:nvSpPr>
          <p:cNvPr id="65" name="Rectangle 64"/>
          <p:cNvSpPr/>
          <p:nvPr/>
        </p:nvSpPr>
        <p:spPr>
          <a:xfrm>
            <a:off x="4628084" y="-5556"/>
            <a:ext cx="7563915" cy="8693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657" y="858190"/>
            <a:ext cx="7552562" cy="4674247"/>
          </a:xfrm>
        </p:spPr>
      </p:pic>
      <p:sp>
        <p:nvSpPr>
          <p:cNvPr id="10" name="Rectangle 9"/>
          <p:cNvSpPr/>
          <p:nvPr/>
        </p:nvSpPr>
        <p:spPr>
          <a:xfrm>
            <a:off x="0" y="5521325"/>
            <a:ext cx="12188219" cy="1336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26881"/>
            <a:ext cx="463187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ELEVATOR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631872" y="1"/>
            <a:ext cx="0" cy="6852443"/>
          </a:xfrm>
          <a:prstGeom prst="line">
            <a:avLst/>
          </a:prstGeom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705394" y="863748"/>
            <a:ext cx="3930263" cy="4663132"/>
          </a:xfrm>
        </p:spPr>
        <p:txBody>
          <a:bodyPr anchor="t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endParaRPr lang="en-US" sz="2000" b="0" dirty="0">
              <a:latin typeface="Tw Cen MT" panose="020B0602020104020603" pitchFamily="34" charset="0"/>
            </a:endParaRPr>
          </a:p>
          <a:p>
            <a:endParaRPr lang="en-US" sz="2000" b="0" dirty="0" smtClean="0">
              <a:latin typeface="Tw Cen MT" panose="020B0602020104020603" pitchFamily="34" charset="0"/>
            </a:endParaRPr>
          </a:p>
          <a:p>
            <a:endParaRPr lang="en-US" sz="2000" b="0" dirty="0">
              <a:latin typeface="Tw Cen MT" panose="020B0602020104020603" pitchFamily="34" charset="0"/>
            </a:endParaRPr>
          </a:p>
          <a:p>
            <a:r>
              <a:rPr lang="en-US" sz="2000" b="0" dirty="0" smtClean="0">
                <a:latin typeface="Tw Cen MT" panose="020B0602020104020603" pitchFamily="34" charset="0"/>
              </a:rPr>
              <a:t> </a:t>
            </a:r>
            <a:endParaRPr lang="en-US" sz="2000" b="0" dirty="0">
              <a:latin typeface="Tw Cen MT" panose="020B0602020104020603" pitchFamily="34" charset="0"/>
            </a:endParaRPr>
          </a:p>
        </p:txBody>
      </p:sp>
      <p:sp>
        <p:nvSpPr>
          <p:cNvPr id="41" name="Text Placeholder 2"/>
          <p:cNvSpPr txBox="1">
            <a:spLocks/>
          </p:cNvSpPr>
          <p:nvPr/>
        </p:nvSpPr>
        <p:spPr>
          <a:xfrm>
            <a:off x="4631869" y="0"/>
            <a:ext cx="7560130" cy="863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DESIGN SOLUTION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886870" y="498449"/>
            <a:ext cx="2858127" cy="368077"/>
            <a:chOff x="886870" y="498449"/>
            <a:chExt cx="2858127" cy="368077"/>
          </a:xfrm>
        </p:grpSpPr>
        <p:grpSp>
          <p:nvGrpSpPr>
            <p:cNvPr id="54" name="Group 53"/>
            <p:cNvGrpSpPr/>
            <p:nvPr/>
          </p:nvGrpSpPr>
          <p:grpSpPr>
            <a:xfrm>
              <a:off x="886870" y="498449"/>
              <a:ext cx="347031" cy="342122"/>
              <a:chOff x="0" y="0"/>
              <a:chExt cx="1828800" cy="1819469"/>
            </a:xfrm>
          </p:grpSpPr>
          <p:sp>
            <p:nvSpPr>
              <p:cNvPr id="61" name="Donut 60"/>
              <p:cNvSpPr/>
              <p:nvPr/>
            </p:nvSpPr>
            <p:spPr>
              <a:xfrm>
                <a:off x="0" y="0"/>
                <a:ext cx="1828800" cy="1819469"/>
              </a:xfrm>
              <a:prstGeom prst="donut">
                <a:avLst>
                  <a:gd name="adj" fmla="val 8429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62" name="Teardrop 61"/>
              <p:cNvSpPr/>
              <p:nvPr/>
            </p:nvSpPr>
            <p:spPr>
              <a:xfrm rot="8057985">
                <a:off x="505792" y="351728"/>
                <a:ext cx="810627" cy="810541"/>
              </a:xfrm>
              <a:prstGeom prst="teardrop">
                <a:avLst>
                  <a:gd name="adj" fmla="val 147713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732452" y="592909"/>
                <a:ext cx="367787" cy="36347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82740" y="499968"/>
              <a:ext cx="343741" cy="365225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64224" y="498929"/>
              <a:ext cx="343741" cy="365225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27192" y="498929"/>
              <a:ext cx="343741" cy="365225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01256" y="499968"/>
              <a:ext cx="343741" cy="365225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09085" y="498449"/>
              <a:ext cx="346426" cy="368077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147100" y="498449"/>
              <a:ext cx="340782" cy="356756"/>
            </a:xfrm>
            <a:prstGeom prst="rect">
              <a:avLst/>
            </a:prstGeom>
          </p:spPr>
        </p:pic>
      </p:grpSp>
      <p:sp>
        <p:nvSpPr>
          <p:cNvPr id="66" name="Title 1"/>
          <p:cNvSpPr txBox="1">
            <a:spLocks/>
          </p:cNvSpPr>
          <p:nvPr/>
        </p:nvSpPr>
        <p:spPr>
          <a:xfrm>
            <a:off x="4631869" y="5532437"/>
            <a:ext cx="7560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LOBBY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CIRCULATION</a:t>
            </a:r>
            <a:endParaRPr lang="en-US" sz="24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96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1111"/>
            <a:ext cx="4628084" cy="1065808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sp>
        <p:nvSpPr>
          <p:cNvPr id="65" name="Rectangle 64"/>
          <p:cNvSpPr/>
          <p:nvPr/>
        </p:nvSpPr>
        <p:spPr>
          <a:xfrm>
            <a:off x="4628084" y="-5556"/>
            <a:ext cx="7563915" cy="8693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657" y="858190"/>
            <a:ext cx="7552562" cy="4674247"/>
          </a:xfrm>
        </p:spPr>
      </p:pic>
      <p:sp>
        <p:nvSpPr>
          <p:cNvPr id="10" name="Rectangle 9"/>
          <p:cNvSpPr/>
          <p:nvPr/>
        </p:nvSpPr>
        <p:spPr>
          <a:xfrm>
            <a:off x="0" y="5521325"/>
            <a:ext cx="12188219" cy="1336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26881"/>
            <a:ext cx="463187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ELEVATOR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631872" y="1"/>
            <a:ext cx="0" cy="6852443"/>
          </a:xfrm>
          <a:prstGeom prst="line">
            <a:avLst/>
          </a:prstGeom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6409304" y="1555080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814922" y="1555141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013528" y="1555080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601999" y="1555080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8212134" y="1555080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8816840" y="1555080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814922" y="2018092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409304" y="2018092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7013528" y="2018092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7601999" y="2018092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8212134" y="2018092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8816840" y="2018092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409304" y="2471635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5814922" y="2471635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7003686" y="2471635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7598068" y="2471635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8212134" y="2471635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7003686" y="2934647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598068" y="2934647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8797017" y="2481104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409304" y="2934647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814922" y="2934647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9421546" y="1555080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9392363" y="2018092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9997069" y="1555080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10613243" y="1555080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9997069" y="2018092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 Placeholder 2"/>
          <p:cNvSpPr txBox="1">
            <a:spLocks/>
          </p:cNvSpPr>
          <p:nvPr/>
        </p:nvSpPr>
        <p:spPr>
          <a:xfrm>
            <a:off x="4631869" y="0"/>
            <a:ext cx="7560130" cy="863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DESIGN SOLUTION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886870" y="498449"/>
            <a:ext cx="2858127" cy="368077"/>
            <a:chOff x="886870" y="498449"/>
            <a:chExt cx="2858127" cy="368077"/>
          </a:xfrm>
        </p:grpSpPr>
        <p:grpSp>
          <p:nvGrpSpPr>
            <p:cNvPr id="54" name="Group 53"/>
            <p:cNvGrpSpPr/>
            <p:nvPr/>
          </p:nvGrpSpPr>
          <p:grpSpPr>
            <a:xfrm>
              <a:off x="886870" y="498449"/>
              <a:ext cx="347031" cy="342122"/>
              <a:chOff x="0" y="0"/>
              <a:chExt cx="1828800" cy="1819469"/>
            </a:xfrm>
          </p:grpSpPr>
          <p:sp>
            <p:nvSpPr>
              <p:cNvPr id="61" name="Donut 60"/>
              <p:cNvSpPr/>
              <p:nvPr/>
            </p:nvSpPr>
            <p:spPr>
              <a:xfrm>
                <a:off x="0" y="0"/>
                <a:ext cx="1828800" cy="1819469"/>
              </a:xfrm>
              <a:prstGeom prst="donut">
                <a:avLst>
                  <a:gd name="adj" fmla="val 8429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62" name="Teardrop 61"/>
              <p:cNvSpPr/>
              <p:nvPr/>
            </p:nvSpPr>
            <p:spPr>
              <a:xfrm rot="8057985">
                <a:off x="505792" y="351728"/>
                <a:ext cx="810627" cy="810541"/>
              </a:xfrm>
              <a:prstGeom prst="teardrop">
                <a:avLst>
                  <a:gd name="adj" fmla="val 147713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732452" y="592909"/>
                <a:ext cx="367787" cy="36347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82740" y="499968"/>
              <a:ext cx="343741" cy="365225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64224" y="498929"/>
              <a:ext cx="343741" cy="365225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27192" y="498929"/>
              <a:ext cx="343741" cy="365225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01256" y="499968"/>
              <a:ext cx="343741" cy="365225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09085" y="498449"/>
              <a:ext cx="346426" cy="368077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147100" y="498449"/>
              <a:ext cx="340782" cy="356756"/>
            </a:xfrm>
            <a:prstGeom prst="rect">
              <a:avLst/>
            </a:prstGeom>
          </p:spPr>
        </p:pic>
      </p:grpSp>
      <p:sp>
        <p:nvSpPr>
          <p:cNvPr id="49" name="Title 1"/>
          <p:cNvSpPr txBox="1">
            <a:spLocks/>
          </p:cNvSpPr>
          <p:nvPr/>
        </p:nvSpPr>
        <p:spPr>
          <a:xfrm>
            <a:off x="4631869" y="5532437"/>
            <a:ext cx="7560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LOBBY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CIRCULATION</a:t>
            </a:r>
            <a:endParaRPr lang="en-US" sz="24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66" name="Text Placeholder 5"/>
          <p:cNvSpPr>
            <a:spLocks noGrp="1"/>
          </p:cNvSpPr>
          <p:nvPr>
            <p:ph type="body" idx="1"/>
          </p:nvPr>
        </p:nvSpPr>
        <p:spPr>
          <a:xfrm>
            <a:off x="705394" y="863748"/>
            <a:ext cx="3930263" cy="4663132"/>
          </a:xfrm>
        </p:spPr>
        <p:txBody>
          <a:bodyPr anchor="t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latin typeface="Tw Cen MT" panose="020B0602020104020603" pitchFamily="34" charset="0"/>
              </a:rPr>
              <a:t>RECESSED DOWNLIGHTS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endParaRPr lang="en-US" sz="2000" b="0" dirty="0">
              <a:latin typeface="Tw Cen MT" panose="020B0602020104020603" pitchFamily="34" charset="0"/>
            </a:endParaRPr>
          </a:p>
          <a:p>
            <a:r>
              <a:rPr lang="en-US" sz="2000" b="0" dirty="0" smtClean="0">
                <a:latin typeface="Tw Cen MT" panose="020B0602020104020603" pitchFamily="34" charset="0"/>
              </a:rPr>
              <a:t> </a:t>
            </a:r>
            <a:endParaRPr lang="en-US" sz="2000" b="0" dirty="0">
              <a:latin typeface="Tw Cen MT" panose="020B0602020104020603" pitchFamily="34" charset="0"/>
            </a:endParaRP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37" y="1777943"/>
            <a:ext cx="564985" cy="56498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6035743" y="4639046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10703830" y="2943579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14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1111"/>
            <a:ext cx="4628084" cy="1065808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sp>
        <p:nvSpPr>
          <p:cNvPr id="65" name="Rectangle 64"/>
          <p:cNvSpPr/>
          <p:nvPr/>
        </p:nvSpPr>
        <p:spPr>
          <a:xfrm>
            <a:off x="4628084" y="-5556"/>
            <a:ext cx="7563915" cy="8693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657" y="858190"/>
            <a:ext cx="7552562" cy="4674247"/>
          </a:xfrm>
        </p:spPr>
      </p:pic>
      <p:sp>
        <p:nvSpPr>
          <p:cNvPr id="10" name="Rectangle 9"/>
          <p:cNvSpPr/>
          <p:nvPr/>
        </p:nvSpPr>
        <p:spPr>
          <a:xfrm>
            <a:off x="0" y="5521325"/>
            <a:ext cx="12188219" cy="1336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26881"/>
            <a:ext cx="463187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ELEVATOR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631872" y="1"/>
            <a:ext cx="0" cy="6852443"/>
          </a:xfrm>
          <a:prstGeom prst="line">
            <a:avLst/>
          </a:prstGeom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6409304" y="1555080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814922" y="1555141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013528" y="1555080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601999" y="1555080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8212134" y="1555080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8816840" y="1555080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814922" y="2018092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409304" y="2018092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7013528" y="2018092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7601999" y="2018092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8212134" y="2018092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8816840" y="2018092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409304" y="2471635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5814922" y="2471635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7003686" y="2471635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7598068" y="2471635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8212134" y="2471635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7003686" y="2934647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598068" y="2934647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8797017" y="2481104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409304" y="2934647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814922" y="2934647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9421546" y="1555080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9392363" y="2018092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9997069" y="1555080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10613243" y="1555080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9997069" y="2018092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 Placeholder 2"/>
          <p:cNvSpPr txBox="1">
            <a:spLocks/>
          </p:cNvSpPr>
          <p:nvPr/>
        </p:nvSpPr>
        <p:spPr>
          <a:xfrm>
            <a:off x="4631869" y="0"/>
            <a:ext cx="7560130" cy="863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DESIGN SOLUTION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886870" y="498449"/>
            <a:ext cx="2858127" cy="368077"/>
            <a:chOff x="886870" y="498449"/>
            <a:chExt cx="2858127" cy="368077"/>
          </a:xfrm>
        </p:grpSpPr>
        <p:grpSp>
          <p:nvGrpSpPr>
            <p:cNvPr id="54" name="Group 53"/>
            <p:cNvGrpSpPr/>
            <p:nvPr/>
          </p:nvGrpSpPr>
          <p:grpSpPr>
            <a:xfrm>
              <a:off x="886870" y="498449"/>
              <a:ext cx="347031" cy="342122"/>
              <a:chOff x="0" y="0"/>
              <a:chExt cx="1828800" cy="1819469"/>
            </a:xfrm>
          </p:grpSpPr>
          <p:sp>
            <p:nvSpPr>
              <p:cNvPr id="61" name="Donut 60"/>
              <p:cNvSpPr/>
              <p:nvPr/>
            </p:nvSpPr>
            <p:spPr>
              <a:xfrm>
                <a:off x="0" y="0"/>
                <a:ext cx="1828800" cy="1819469"/>
              </a:xfrm>
              <a:prstGeom prst="donut">
                <a:avLst>
                  <a:gd name="adj" fmla="val 8429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62" name="Teardrop 61"/>
              <p:cNvSpPr/>
              <p:nvPr/>
            </p:nvSpPr>
            <p:spPr>
              <a:xfrm rot="8057985">
                <a:off x="505792" y="351728"/>
                <a:ext cx="810627" cy="810541"/>
              </a:xfrm>
              <a:prstGeom prst="teardrop">
                <a:avLst>
                  <a:gd name="adj" fmla="val 147713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732452" y="592909"/>
                <a:ext cx="367787" cy="36347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82740" y="499968"/>
              <a:ext cx="343741" cy="365225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64224" y="498929"/>
              <a:ext cx="343741" cy="365225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27192" y="498929"/>
              <a:ext cx="343741" cy="365225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01256" y="499968"/>
              <a:ext cx="343741" cy="365225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09085" y="498449"/>
              <a:ext cx="346426" cy="368077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147100" y="498449"/>
              <a:ext cx="340782" cy="356756"/>
            </a:xfrm>
            <a:prstGeom prst="rect">
              <a:avLst/>
            </a:prstGeom>
          </p:spPr>
        </p:pic>
      </p:grpSp>
      <p:sp>
        <p:nvSpPr>
          <p:cNvPr id="50" name="Rectangle 49"/>
          <p:cNvSpPr/>
          <p:nvPr/>
        </p:nvSpPr>
        <p:spPr>
          <a:xfrm>
            <a:off x="5028321" y="1393394"/>
            <a:ext cx="52625" cy="3016681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4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  <a:effectLst>
            <a:glow rad="63500">
              <a:schemeClr val="accent4">
                <a:lumMod val="40000"/>
                <a:lumOff val="60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4631869" y="5532437"/>
            <a:ext cx="7560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LOBBY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CIRCULATION</a:t>
            </a:r>
            <a:endParaRPr lang="en-US" sz="24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71" name="Text Placeholder 5"/>
          <p:cNvSpPr>
            <a:spLocks noGrp="1"/>
          </p:cNvSpPr>
          <p:nvPr>
            <p:ph type="body" idx="1"/>
          </p:nvPr>
        </p:nvSpPr>
        <p:spPr>
          <a:xfrm>
            <a:off x="705394" y="863748"/>
            <a:ext cx="3930263" cy="4663132"/>
          </a:xfrm>
        </p:spPr>
        <p:txBody>
          <a:bodyPr anchor="t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latin typeface="Tw Cen MT" panose="020B0602020104020603" pitchFamily="34" charset="0"/>
              </a:rPr>
              <a:t>RECESSED DOWNLIGHTS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latin typeface="Tw Cen MT" panose="020B0602020104020603" pitchFamily="34" charset="0"/>
              </a:rPr>
              <a:t>RECESSED LINEAR DOWNLIGHT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latin typeface="Tw Cen MT" panose="020B0602020104020603" pitchFamily="34" charset="0"/>
            </a:endParaRPr>
          </a:p>
          <a:p>
            <a:endParaRPr lang="en-US" sz="2000" b="0" dirty="0">
              <a:latin typeface="Tw Cen MT" panose="020B0602020104020603" pitchFamily="34" charset="0"/>
            </a:endParaRPr>
          </a:p>
          <a:p>
            <a:r>
              <a:rPr lang="en-US" sz="2000" b="0" dirty="0" smtClean="0">
                <a:latin typeface="Tw Cen MT" panose="020B0602020104020603" pitchFamily="34" charset="0"/>
              </a:rPr>
              <a:t> </a:t>
            </a:r>
            <a:endParaRPr lang="en-US" sz="2000" b="0" dirty="0">
              <a:latin typeface="Tw Cen MT" panose="020B0602020104020603" pitchFamily="34" charset="0"/>
            </a:endParaRPr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37" y="1777943"/>
            <a:ext cx="564985" cy="56498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7" b="9571"/>
          <a:stretch/>
        </p:blipFill>
        <p:spPr>
          <a:xfrm>
            <a:off x="473337" y="2839674"/>
            <a:ext cx="572636" cy="57263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6035743" y="4639046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10703830" y="2943579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7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1111"/>
            <a:ext cx="4628084" cy="1065808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sp>
        <p:nvSpPr>
          <p:cNvPr id="65" name="Rectangle 64"/>
          <p:cNvSpPr/>
          <p:nvPr/>
        </p:nvSpPr>
        <p:spPr>
          <a:xfrm>
            <a:off x="4628084" y="-5556"/>
            <a:ext cx="7563915" cy="8693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657" y="858190"/>
            <a:ext cx="7552562" cy="4674247"/>
          </a:xfrm>
        </p:spPr>
      </p:pic>
      <p:sp>
        <p:nvSpPr>
          <p:cNvPr id="10" name="Rectangle 9"/>
          <p:cNvSpPr/>
          <p:nvPr/>
        </p:nvSpPr>
        <p:spPr>
          <a:xfrm>
            <a:off x="0" y="5521325"/>
            <a:ext cx="12188219" cy="1336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26881"/>
            <a:ext cx="463187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ELEVATOR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631872" y="1"/>
            <a:ext cx="0" cy="6852443"/>
          </a:xfrm>
          <a:prstGeom prst="line">
            <a:avLst/>
          </a:prstGeom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705394" y="863748"/>
            <a:ext cx="3930263" cy="4663132"/>
          </a:xfrm>
        </p:spPr>
        <p:txBody>
          <a:bodyPr anchor="t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latin typeface="Tw Cen MT" panose="020B0602020104020603" pitchFamily="34" charset="0"/>
              </a:rPr>
              <a:t>RECESSED DOWNLIGHTS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latin typeface="Tw Cen MT" panose="020B0602020104020603" pitchFamily="34" charset="0"/>
              </a:rPr>
              <a:t>RECESSED LINEAR DOWNLIGHT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latin typeface="Tw Cen MT" panose="020B0602020104020603" pitchFamily="34" charset="0"/>
              </a:rPr>
              <a:t>RECESSED LINEAR COVE</a:t>
            </a:r>
            <a:endParaRPr lang="en-US" sz="2000" b="0" dirty="0">
              <a:latin typeface="Tw Cen MT" panose="020B0602020104020603" pitchFamily="34" charset="0"/>
            </a:endParaRPr>
          </a:p>
          <a:p>
            <a:endParaRPr lang="en-US" sz="2000" b="0" dirty="0">
              <a:latin typeface="Tw Cen MT" panose="020B0602020104020603" pitchFamily="34" charset="0"/>
            </a:endParaRPr>
          </a:p>
          <a:p>
            <a:r>
              <a:rPr lang="en-US" sz="2000" b="0" dirty="0" smtClean="0">
                <a:latin typeface="Tw Cen MT" panose="020B0602020104020603" pitchFamily="34" charset="0"/>
              </a:rPr>
              <a:t> </a:t>
            </a:r>
            <a:endParaRPr lang="en-US" sz="2000" b="0" dirty="0">
              <a:latin typeface="Tw Cen MT" panose="020B0602020104020603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409304" y="1555080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814922" y="1555141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013528" y="1555080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601999" y="1555080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8212134" y="1555080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8816840" y="1555080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814922" y="2018092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409304" y="2018092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7013528" y="2018092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7601999" y="2018092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8212134" y="2018092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8816840" y="2018092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409304" y="2471635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5814922" y="2471635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7003686" y="2471635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7598068" y="2471635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8212134" y="2471635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7003686" y="2934647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598068" y="2934647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8797017" y="2481104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409304" y="2934647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814922" y="2934647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9421546" y="1555080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9392363" y="2018092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9997069" y="1555080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10613243" y="1555080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9997069" y="2018092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028321" y="1393394"/>
            <a:ext cx="52625" cy="3016681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4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  <a:effectLst>
            <a:glow rad="63500">
              <a:schemeClr val="accent4">
                <a:lumMod val="40000"/>
                <a:lumOff val="60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 rot="4200000">
            <a:off x="8222182" y="1360981"/>
            <a:ext cx="67511" cy="416880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4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  <a:effectLst>
            <a:glow rad="63500">
              <a:schemeClr val="accent4">
                <a:lumMod val="40000"/>
                <a:lumOff val="60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 Placeholder 2"/>
          <p:cNvSpPr txBox="1">
            <a:spLocks/>
          </p:cNvSpPr>
          <p:nvPr/>
        </p:nvSpPr>
        <p:spPr>
          <a:xfrm>
            <a:off x="4631869" y="0"/>
            <a:ext cx="7560130" cy="863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DESIGN SOLUTION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886870" y="498449"/>
            <a:ext cx="2858127" cy="368077"/>
            <a:chOff x="886870" y="498449"/>
            <a:chExt cx="2858127" cy="368077"/>
          </a:xfrm>
        </p:grpSpPr>
        <p:grpSp>
          <p:nvGrpSpPr>
            <p:cNvPr id="54" name="Group 53"/>
            <p:cNvGrpSpPr/>
            <p:nvPr/>
          </p:nvGrpSpPr>
          <p:grpSpPr>
            <a:xfrm>
              <a:off x="886870" y="498449"/>
              <a:ext cx="347031" cy="342122"/>
              <a:chOff x="0" y="0"/>
              <a:chExt cx="1828800" cy="1819469"/>
            </a:xfrm>
          </p:grpSpPr>
          <p:sp>
            <p:nvSpPr>
              <p:cNvPr id="61" name="Donut 60"/>
              <p:cNvSpPr/>
              <p:nvPr/>
            </p:nvSpPr>
            <p:spPr>
              <a:xfrm>
                <a:off x="0" y="0"/>
                <a:ext cx="1828800" cy="1819469"/>
              </a:xfrm>
              <a:prstGeom prst="donut">
                <a:avLst>
                  <a:gd name="adj" fmla="val 8429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62" name="Teardrop 61"/>
              <p:cNvSpPr/>
              <p:nvPr/>
            </p:nvSpPr>
            <p:spPr>
              <a:xfrm rot="8057985">
                <a:off x="505792" y="351728"/>
                <a:ext cx="810627" cy="810541"/>
              </a:xfrm>
              <a:prstGeom prst="teardrop">
                <a:avLst>
                  <a:gd name="adj" fmla="val 147713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732452" y="592909"/>
                <a:ext cx="367787" cy="36347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82740" y="499968"/>
              <a:ext cx="343741" cy="365225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64224" y="498929"/>
              <a:ext cx="343741" cy="365225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27192" y="498929"/>
              <a:ext cx="343741" cy="365225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01256" y="499968"/>
              <a:ext cx="343741" cy="365225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09085" y="498449"/>
              <a:ext cx="346426" cy="368077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147100" y="498449"/>
              <a:ext cx="340782" cy="356756"/>
            </a:xfrm>
            <a:prstGeom prst="rect">
              <a:avLst/>
            </a:prstGeom>
          </p:spPr>
        </p:pic>
      </p:grpSp>
      <p:sp>
        <p:nvSpPr>
          <p:cNvPr id="66" name="Title 1"/>
          <p:cNvSpPr txBox="1">
            <a:spLocks/>
          </p:cNvSpPr>
          <p:nvPr/>
        </p:nvSpPr>
        <p:spPr>
          <a:xfrm>
            <a:off x="4631869" y="5532437"/>
            <a:ext cx="7560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LOBBY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CIRCULATION</a:t>
            </a:r>
            <a:endParaRPr lang="en-US" sz="24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37" y="1777943"/>
            <a:ext cx="564985" cy="56498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7" b="9571"/>
          <a:stretch/>
        </p:blipFill>
        <p:spPr>
          <a:xfrm>
            <a:off x="473337" y="2839674"/>
            <a:ext cx="572636" cy="57263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37" y="3907518"/>
            <a:ext cx="564985" cy="56498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6035743" y="4639046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10703830" y="2943579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82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1111"/>
            <a:ext cx="4628084" cy="1065808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sp>
        <p:nvSpPr>
          <p:cNvPr id="45" name="Rectangle 44"/>
          <p:cNvSpPr/>
          <p:nvPr/>
        </p:nvSpPr>
        <p:spPr>
          <a:xfrm>
            <a:off x="4628084" y="-5556"/>
            <a:ext cx="7563915" cy="8693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521325"/>
            <a:ext cx="12188219" cy="1336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26881"/>
            <a:ext cx="463187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PROJECT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869" y="858191"/>
            <a:ext cx="7560131" cy="4663134"/>
          </a:xfrm>
          <a:noFill/>
        </p:spPr>
      </p:pic>
      <p:cxnSp>
        <p:nvCxnSpPr>
          <p:cNvPr id="8" name="Straight Connector 7"/>
          <p:cNvCxnSpPr/>
          <p:nvPr/>
        </p:nvCxnSpPr>
        <p:spPr>
          <a:xfrm flipV="1">
            <a:off x="4631872" y="1"/>
            <a:ext cx="0" cy="6852443"/>
          </a:xfrm>
          <a:prstGeom prst="line">
            <a:avLst/>
          </a:prstGeom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4631869" y="5532437"/>
            <a:ext cx="7560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LOCATION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705394" y="863748"/>
            <a:ext cx="3930263" cy="4663132"/>
          </a:xfrm>
        </p:spPr>
        <p:txBody>
          <a:bodyPr anchor="t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0" dirty="0" smtClean="0">
                <a:solidFill>
                  <a:srgbClr val="FF0000"/>
                </a:solidFill>
                <a:latin typeface="Tw Cen MT" panose="020B0602020104020603" pitchFamily="34" charset="0"/>
              </a:rPr>
              <a:t>SCHOOL OF DENTISTRY</a:t>
            </a:r>
          </a:p>
          <a:p>
            <a:endParaRPr lang="en-US" sz="2000" b="0" dirty="0" smtClean="0">
              <a:latin typeface="Tw Cen MT" panose="020B0602020104020603" pitchFamily="34" charset="0"/>
            </a:endParaRPr>
          </a:p>
          <a:p>
            <a:endParaRPr lang="en-US" sz="2000" b="0" dirty="0">
              <a:latin typeface="Tw Cen MT" panose="020B0602020104020603" pitchFamily="34" charset="0"/>
            </a:endParaRPr>
          </a:p>
          <a:p>
            <a:endParaRPr lang="en-US" sz="2000" b="0" dirty="0">
              <a:latin typeface="Tw Cen MT" panose="020B0602020104020603" pitchFamily="34" charset="0"/>
            </a:endParaRPr>
          </a:p>
          <a:p>
            <a:endParaRPr lang="en-US" sz="2000" b="0" dirty="0" smtClean="0">
              <a:latin typeface="Tw Cen MT" panose="020B0602020104020603" pitchFamily="34" charset="0"/>
            </a:endParaRPr>
          </a:p>
          <a:p>
            <a:endParaRPr lang="en-US" sz="2000" b="0" dirty="0">
              <a:latin typeface="Tw Cen MT" panose="020B0602020104020603" pitchFamily="34" charset="0"/>
            </a:endParaRPr>
          </a:p>
          <a:p>
            <a:r>
              <a:rPr lang="en-US" sz="2000" b="0" dirty="0" smtClean="0">
                <a:latin typeface="Tw Cen MT" panose="020B0602020104020603" pitchFamily="34" charset="0"/>
              </a:rPr>
              <a:t> </a:t>
            </a:r>
            <a:endParaRPr lang="en-US" sz="2000" b="0" dirty="0">
              <a:latin typeface="Tw Cen MT" panose="020B0602020104020603" pitchFamily="34" charset="0"/>
            </a:endParaRPr>
          </a:p>
        </p:txBody>
      </p:sp>
      <p:sp>
        <p:nvSpPr>
          <p:cNvPr id="15" name="Text Placeholder 2"/>
          <p:cNvSpPr txBox="1">
            <a:spLocks/>
          </p:cNvSpPr>
          <p:nvPr/>
        </p:nvSpPr>
        <p:spPr>
          <a:xfrm>
            <a:off x="4631869" y="0"/>
            <a:ext cx="7560131" cy="863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666 W. BALTIMORE ST. 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888924" y="497203"/>
            <a:ext cx="2856073" cy="369323"/>
            <a:chOff x="888924" y="497203"/>
            <a:chExt cx="2856073" cy="369323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82740" y="499968"/>
              <a:ext cx="343741" cy="365225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64224" y="498929"/>
              <a:ext cx="343741" cy="365225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45708" y="498449"/>
              <a:ext cx="343741" cy="359854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27192" y="498929"/>
              <a:ext cx="343741" cy="365225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01256" y="499968"/>
              <a:ext cx="343741" cy="365225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09085" y="498449"/>
              <a:ext cx="346426" cy="368077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88924" y="497203"/>
              <a:ext cx="347031" cy="344717"/>
            </a:xfrm>
            <a:prstGeom prst="rect">
              <a:avLst/>
            </a:prstGeom>
          </p:spPr>
        </p:pic>
      </p:grpSp>
      <p:sp>
        <p:nvSpPr>
          <p:cNvPr id="20" name="Isosceles Triangle 19"/>
          <p:cNvSpPr/>
          <p:nvPr/>
        </p:nvSpPr>
        <p:spPr>
          <a:xfrm>
            <a:off x="11468100" y="1183142"/>
            <a:ext cx="533399" cy="478849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1567134" y="1292659"/>
            <a:ext cx="790575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85299" y="2438400"/>
            <a:ext cx="422803" cy="653176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552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-1" y="1054698"/>
            <a:ext cx="4635655" cy="44831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1111"/>
            <a:ext cx="4628084" cy="1065808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65" y="1554215"/>
            <a:ext cx="3744998" cy="346759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4628084" y="-5556"/>
            <a:ext cx="7563915" cy="8693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40" name="Content Placeholder 3"/>
          <p:cNvPicPr>
            <a:picLocks noGrp="1" noChangeAspect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656" y="858191"/>
            <a:ext cx="7556343" cy="4674246"/>
          </a:xfrm>
        </p:spPr>
      </p:pic>
      <p:sp>
        <p:nvSpPr>
          <p:cNvPr id="10" name="Rectangle 9"/>
          <p:cNvSpPr/>
          <p:nvPr/>
        </p:nvSpPr>
        <p:spPr>
          <a:xfrm>
            <a:off x="0" y="5521325"/>
            <a:ext cx="12188219" cy="1336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26881"/>
            <a:ext cx="463187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ELEVATOR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631872" y="1"/>
            <a:ext cx="0" cy="6852443"/>
          </a:xfrm>
          <a:prstGeom prst="line">
            <a:avLst/>
          </a:prstGeom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2"/>
          <p:cNvSpPr txBox="1">
            <a:spLocks/>
          </p:cNvSpPr>
          <p:nvPr/>
        </p:nvSpPr>
        <p:spPr>
          <a:xfrm>
            <a:off x="4631869" y="0"/>
            <a:ext cx="7560130" cy="863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DESIGN SOLUTION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886870" y="498449"/>
            <a:ext cx="2858127" cy="368077"/>
            <a:chOff x="886870" y="498449"/>
            <a:chExt cx="2858127" cy="368077"/>
          </a:xfrm>
        </p:grpSpPr>
        <p:grpSp>
          <p:nvGrpSpPr>
            <p:cNvPr id="27" name="Group 26"/>
            <p:cNvGrpSpPr/>
            <p:nvPr/>
          </p:nvGrpSpPr>
          <p:grpSpPr>
            <a:xfrm>
              <a:off x="886870" y="498449"/>
              <a:ext cx="347031" cy="342122"/>
              <a:chOff x="0" y="0"/>
              <a:chExt cx="1828800" cy="1819469"/>
            </a:xfrm>
          </p:grpSpPr>
          <p:sp>
            <p:nvSpPr>
              <p:cNvPr id="34" name="Donut 33"/>
              <p:cNvSpPr/>
              <p:nvPr/>
            </p:nvSpPr>
            <p:spPr>
              <a:xfrm>
                <a:off x="0" y="0"/>
                <a:ext cx="1828800" cy="1819469"/>
              </a:xfrm>
              <a:prstGeom prst="donut">
                <a:avLst>
                  <a:gd name="adj" fmla="val 8429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5" name="Teardrop 34"/>
              <p:cNvSpPr/>
              <p:nvPr/>
            </p:nvSpPr>
            <p:spPr>
              <a:xfrm rot="8057985">
                <a:off x="505792" y="351728"/>
                <a:ext cx="810627" cy="810541"/>
              </a:xfrm>
              <a:prstGeom prst="teardrop">
                <a:avLst>
                  <a:gd name="adj" fmla="val 147713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732452" y="592909"/>
                <a:ext cx="367787" cy="36347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82740" y="499968"/>
              <a:ext cx="343741" cy="365225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64224" y="498929"/>
              <a:ext cx="343741" cy="365225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27192" y="498929"/>
              <a:ext cx="343741" cy="365225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01256" y="499968"/>
              <a:ext cx="343741" cy="365225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09085" y="498449"/>
              <a:ext cx="346426" cy="368077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147100" y="498449"/>
              <a:ext cx="340782" cy="356756"/>
            </a:xfrm>
            <a:prstGeom prst="rect">
              <a:avLst/>
            </a:prstGeom>
          </p:spPr>
        </p:pic>
      </p:grpSp>
      <p:sp>
        <p:nvSpPr>
          <p:cNvPr id="23" name="Title 1"/>
          <p:cNvSpPr txBox="1">
            <a:spLocks/>
          </p:cNvSpPr>
          <p:nvPr/>
        </p:nvSpPr>
        <p:spPr>
          <a:xfrm>
            <a:off x="4631869" y="5532437"/>
            <a:ext cx="7560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LOBBY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INFORMATION DESK</a:t>
            </a:r>
            <a:endParaRPr lang="en-US" sz="24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7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Content Placeholder 3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219"/>
            <a:ext cx="12669398" cy="7001219"/>
          </a:xfr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930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-5555"/>
            <a:ext cx="12192000" cy="86930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521325"/>
            <a:ext cx="12188219" cy="1336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26881"/>
            <a:ext cx="463187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ELEVATOR 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9" y="840571"/>
            <a:ext cx="12191998" cy="4691866"/>
          </a:xfrm>
          <a:prstGeom prst="rect">
            <a:avLst/>
          </a:prstGeom>
        </p:spPr>
      </p:pic>
      <p:sp>
        <p:nvSpPr>
          <p:cNvPr id="14" name="Text Placeholder 2"/>
          <p:cNvSpPr txBox="1">
            <a:spLocks/>
          </p:cNvSpPr>
          <p:nvPr/>
        </p:nvSpPr>
        <p:spPr>
          <a:xfrm>
            <a:off x="4631869" y="0"/>
            <a:ext cx="7560130" cy="863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DESIGN SOLUTION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11111"/>
            <a:ext cx="4628084" cy="1065808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4631869" y="5532437"/>
            <a:ext cx="7560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LOBBY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INFORMATION DESK</a:t>
            </a:r>
            <a:endParaRPr lang="en-US" sz="24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52</a:t>
            </a:fld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886870" y="498449"/>
            <a:ext cx="2858127" cy="368077"/>
            <a:chOff x="886870" y="498449"/>
            <a:chExt cx="2858127" cy="368077"/>
          </a:xfrm>
        </p:grpSpPr>
        <p:grpSp>
          <p:nvGrpSpPr>
            <p:cNvPr id="24" name="Group 23"/>
            <p:cNvGrpSpPr/>
            <p:nvPr/>
          </p:nvGrpSpPr>
          <p:grpSpPr>
            <a:xfrm>
              <a:off x="886870" y="498449"/>
              <a:ext cx="347031" cy="342122"/>
              <a:chOff x="0" y="0"/>
              <a:chExt cx="1828800" cy="1819469"/>
            </a:xfrm>
          </p:grpSpPr>
          <p:sp>
            <p:nvSpPr>
              <p:cNvPr id="42" name="Donut 41"/>
              <p:cNvSpPr/>
              <p:nvPr/>
            </p:nvSpPr>
            <p:spPr>
              <a:xfrm>
                <a:off x="0" y="0"/>
                <a:ext cx="1828800" cy="1819469"/>
              </a:xfrm>
              <a:prstGeom prst="donut">
                <a:avLst>
                  <a:gd name="adj" fmla="val 8429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3" name="Teardrop 42"/>
              <p:cNvSpPr/>
              <p:nvPr/>
            </p:nvSpPr>
            <p:spPr>
              <a:xfrm rot="8057985">
                <a:off x="505792" y="351728"/>
                <a:ext cx="810627" cy="810541"/>
              </a:xfrm>
              <a:prstGeom prst="teardrop">
                <a:avLst>
                  <a:gd name="adj" fmla="val 147713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732452" y="592909"/>
                <a:ext cx="367787" cy="36347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82740" y="499968"/>
              <a:ext cx="343741" cy="365225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64224" y="498929"/>
              <a:ext cx="343741" cy="365225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27192" y="498929"/>
              <a:ext cx="343741" cy="365225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01256" y="499968"/>
              <a:ext cx="343741" cy="365225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09085" y="498449"/>
              <a:ext cx="346426" cy="368077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147100" y="498449"/>
              <a:ext cx="340782" cy="3567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508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-5555"/>
            <a:ext cx="12192000" cy="86930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521325"/>
            <a:ext cx="12188219" cy="1336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26881"/>
            <a:ext cx="463187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ELEVATOR 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9" y="840571"/>
            <a:ext cx="12191998" cy="4691866"/>
          </a:xfrm>
          <a:prstGeom prst="rect">
            <a:avLst/>
          </a:prstGeom>
        </p:spPr>
      </p:pic>
      <p:sp>
        <p:nvSpPr>
          <p:cNvPr id="14" name="Text Placeholder 2"/>
          <p:cNvSpPr txBox="1">
            <a:spLocks/>
          </p:cNvSpPr>
          <p:nvPr/>
        </p:nvSpPr>
        <p:spPr>
          <a:xfrm>
            <a:off x="4631869" y="0"/>
            <a:ext cx="7560130" cy="863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DESIGN SOLUTION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11111"/>
            <a:ext cx="4628084" cy="1065808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4631869" y="5532437"/>
            <a:ext cx="7560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LOBBY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INFORMATION DESK</a:t>
            </a:r>
            <a:endParaRPr lang="en-US" sz="24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53</a:t>
            </a:fld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886870" y="498449"/>
            <a:ext cx="2858127" cy="368077"/>
            <a:chOff x="886870" y="498449"/>
            <a:chExt cx="2858127" cy="368077"/>
          </a:xfrm>
        </p:grpSpPr>
        <p:grpSp>
          <p:nvGrpSpPr>
            <p:cNvPr id="24" name="Group 23"/>
            <p:cNvGrpSpPr/>
            <p:nvPr/>
          </p:nvGrpSpPr>
          <p:grpSpPr>
            <a:xfrm>
              <a:off x="886870" y="498449"/>
              <a:ext cx="347031" cy="342122"/>
              <a:chOff x="0" y="0"/>
              <a:chExt cx="1828800" cy="1819469"/>
            </a:xfrm>
          </p:grpSpPr>
          <p:sp>
            <p:nvSpPr>
              <p:cNvPr id="42" name="Donut 41"/>
              <p:cNvSpPr/>
              <p:nvPr/>
            </p:nvSpPr>
            <p:spPr>
              <a:xfrm>
                <a:off x="0" y="0"/>
                <a:ext cx="1828800" cy="1819469"/>
              </a:xfrm>
              <a:prstGeom prst="donut">
                <a:avLst>
                  <a:gd name="adj" fmla="val 8429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3" name="Teardrop 42"/>
              <p:cNvSpPr/>
              <p:nvPr/>
            </p:nvSpPr>
            <p:spPr>
              <a:xfrm rot="8057985">
                <a:off x="505792" y="351728"/>
                <a:ext cx="810627" cy="810541"/>
              </a:xfrm>
              <a:prstGeom prst="teardrop">
                <a:avLst>
                  <a:gd name="adj" fmla="val 147713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732452" y="592909"/>
                <a:ext cx="367787" cy="36347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82740" y="499968"/>
              <a:ext cx="343741" cy="365225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64224" y="498929"/>
              <a:ext cx="343741" cy="365225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27192" y="498929"/>
              <a:ext cx="343741" cy="365225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01256" y="499968"/>
              <a:ext cx="343741" cy="365225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09085" y="498449"/>
              <a:ext cx="346426" cy="368077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147100" y="498449"/>
              <a:ext cx="340782" cy="356756"/>
            </a:xfrm>
            <a:prstGeom prst="rect">
              <a:avLst/>
            </a:prstGeom>
          </p:spPr>
        </p:pic>
      </p:grpSp>
      <p:cxnSp>
        <p:nvCxnSpPr>
          <p:cNvPr id="26" name="Straight Connector 25"/>
          <p:cNvCxnSpPr/>
          <p:nvPr/>
        </p:nvCxnSpPr>
        <p:spPr>
          <a:xfrm>
            <a:off x="1655511" y="4194189"/>
            <a:ext cx="5844515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101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506354" y="4502232"/>
            <a:ext cx="8479857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101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1479883" y="4106971"/>
            <a:ext cx="6160169" cy="1436577"/>
          </a:xfrm>
          <a:prstGeom prst="rect">
            <a:avLst/>
          </a:prstGeom>
          <a:gradFill flip="none" rotWithShape="1">
            <a:gsLst>
              <a:gs pos="68000">
                <a:schemeClr val="accent4">
                  <a:alpha val="0"/>
                  <a:lumMod val="18000"/>
                  <a:lumOff val="82000"/>
                </a:schemeClr>
              </a:gs>
              <a:gs pos="96000">
                <a:schemeClr val="accent4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0"/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359069" y="4433042"/>
            <a:ext cx="8783552" cy="1007568"/>
          </a:xfrm>
          <a:prstGeom prst="rect">
            <a:avLst/>
          </a:prstGeom>
          <a:gradFill flip="none" rotWithShape="1">
            <a:gsLst>
              <a:gs pos="68000">
                <a:schemeClr val="accent4">
                  <a:alpha val="0"/>
                  <a:lumMod val="18000"/>
                  <a:lumOff val="82000"/>
                </a:schemeClr>
              </a:gs>
              <a:gs pos="96000">
                <a:schemeClr val="accent4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0"/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886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1111"/>
            <a:ext cx="4628084" cy="1065808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sp>
        <p:nvSpPr>
          <p:cNvPr id="38" name="Rectangle 37"/>
          <p:cNvSpPr/>
          <p:nvPr/>
        </p:nvSpPr>
        <p:spPr>
          <a:xfrm>
            <a:off x="4628084" y="-5556"/>
            <a:ext cx="7563915" cy="8693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40" name="Content Placeholder 3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656" y="858191"/>
            <a:ext cx="7556343" cy="4674246"/>
          </a:xfrm>
        </p:spPr>
      </p:pic>
      <p:sp>
        <p:nvSpPr>
          <p:cNvPr id="10" name="Rectangle 9"/>
          <p:cNvSpPr/>
          <p:nvPr/>
        </p:nvSpPr>
        <p:spPr>
          <a:xfrm>
            <a:off x="0" y="5521325"/>
            <a:ext cx="12188219" cy="1336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26881"/>
            <a:ext cx="463187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ELEVATOR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631872" y="1"/>
            <a:ext cx="0" cy="6852443"/>
          </a:xfrm>
          <a:prstGeom prst="line">
            <a:avLst/>
          </a:prstGeom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2"/>
          <p:cNvSpPr txBox="1">
            <a:spLocks/>
          </p:cNvSpPr>
          <p:nvPr/>
        </p:nvSpPr>
        <p:spPr>
          <a:xfrm>
            <a:off x="4631869" y="0"/>
            <a:ext cx="7560130" cy="863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DESIGN SOLUTION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886870" y="498449"/>
            <a:ext cx="2858127" cy="368077"/>
            <a:chOff x="886870" y="498449"/>
            <a:chExt cx="2858127" cy="368077"/>
          </a:xfrm>
        </p:grpSpPr>
        <p:grpSp>
          <p:nvGrpSpPr>
            <p:cNvPr id="27" name="Group 26"/>
            <p:cNvGrpSpPr/>
            <p:nvPr/>
          </p:nvGrpSpPr>
          <p:grpSpPr>
            <a:xfrm>
              <a:off x="886870" y="498449"/>
              <a:ext cx="347031" cy="342122"/>
              <a:chOff x="0" y="0"/>
              <a:chExt cx="1828800" cy="1819469"/>
            </a:xfrm>
          </p:grpSpPr>
          <p:sp>
            <p:nvSpPr>
              <p:cNvPr id="34" name="Donut 33"/>
              <p:cNvSpPr/>
              <p:nvPr/>
            </p:nvSpPr>
            <p:spPr>
              <a:xfrm>
                <a:off x="0" y="0"/>
                <a:ext cx="1828800" cy="1819469"/>
              </a:xfrm>
              <a:prstGeom prst="donut">
                <a:avLst>
                  <a:gd name="adj" fmla="val 8429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5" name="Teardrop 34"/>
              <p:cNvSpPr/>
              <p:nvPr/>
            </p:nvSpPr>
            <p:spPr>
              <a:xfrm rot="8057985">
                <a:off x="505792" y="351728"/>
                <a:ext cx="810627" cy="810541"/>
              </a:xfrm>
              <a:prstGeom prst="teardrop">
                <a:avLst>
                  <a:gd name="adj" fmla="val 147713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732452" y="592909"/>
                <a:ext cx="367787" cy="36347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82740" y="499968"/>
              <a:ext cx="343741" cy="365225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64224" y="498929"/>
              <a:ext cx="343741" cy="365225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27192" y="498929"/>
              <a:ext cx="343741" cy="365225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01256" y="499968"/>
              <a:ext cx="343741" cy="365225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09085" y="498449"/>
              <a:ext cx="346426" cy="368077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147100" y="498449"/>
              <a:ext cx="340782" cy="356756"/>
            </a:xfrm>
            <a:prstGeom prst="rect">
              <a:avLst/>
            </a:prstGeom>
          </p:spPr>
        </p:pic>
      </p:grpSp>
      <p:sp>
        <p:nvSpPr>
          <p:cNvPr id="25" name="Title 1"/>
          <p:cNvSpPr txBox="1">
            <a:spLocks/>
          </p:cNvSpPr>
          <p:nvPr/>
        </p:nvSpPr>
        <p:spPr>
          <a:xfrm>
            <a:off x="4631869" y="5532437"/>
            <a:ext cx="7560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LOBBY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INFORMATION DESK</a:t>
            </a:r>
            <a:endParaRPr lang="en-US" sz="24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4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1111"/>
            <a:ext cx="4628084" cy="1065808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sp>
        <p:nvSpPr>
          <p:cNvPr id="38" name="Rectangle 37"/>
          <p:cNvSpPr/>
          <p:nvPr/>
        </p:nvSpPr>
        <p:spPr>
          <a:xfrm>
            <a:off x="4628084" y="-5556"/>
            <a:ext cx="7563915" cy="8693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40" name="Content Placeholder 3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656" y="858191"/>
            <a:ext cx="7556343" cy="4674246"/>
          </a:xfrm>
        </p:spPr>
      </p:pic>
      <p:sp>
        <p:nvSpPr>
          <p:cNvPr id="10" name="Rectangle 9"/>
          <p:cNvSpPr/>
          <p:nvPr/>
        </p:nvSpPr>
        <p:spPr>
          <a:xfrm>
            <a:off x="0" y="5521325"/>
            <a:ext cx="12188219" cy="1336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26881"/>
            <a:ext cx="463187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ELEVATOR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631872" y="1"/>
            <a:ext cx="0" cy="6852443"/>
          </a:xfrm>
          <a:prstGeom prst="line">
            <a:avLst/>
          </a:prstGeom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Block Arc 42"/>
          <p:cNvSpPr/>
          <p:nvPr/>
        </p:nvSpPr>
        <p:spPr>
          <a:xfrm>
            <a:off x="6477653" y="1259963"/>
            <a:ext cx="3908737" cy="4052640"/>
          </a:xfrm>
          <a:prstGeom prst="blockArc">
            <a:avLst>
              <a:gd name="adj1" fmla="val 8792544"/>
              <a:gd name="adj2" fmla="val 1995075"/>
              <a:gd name="adj3" fmla="val 21000"/>
            </a:avLst>
          </a:prstGeom>
          <a:gradFill flip="none" rotWithShape="1">
            <a:gsLst>
              <a:gs pos="0">
                <a:schemeClr val="accent4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4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 Placeholder 2"/>
          <p:cNvSpPr txBox="1">
            <a:spLocks/>
          </p:cNvSpPr>
          <p:nvPr/>
        </p:nvSpPr>
        <p:spPr>
          <a:xfrm>
            <a:off x="4631869" y="0"/>
            <a:ext cx="7560130" cy="863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DESIGN SOLUTION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886870" y="498449"/>
            <a:ext cx="2858127" cy="368077"/>
            <a:chOff x="886870" y="498449"/>
            <a:chExt cx="2858127" cy="368077"/>
          </a:xfrm>
        </p:grpSpPr>
        <p:grpSp>
          <p:nvGrpSpPr>
            <p:cNvPr id="27" name="Group 26"/>
            <p:cNvGrpSpPr/>
            <p:nvPr/>
          </p:nvGrpSpPr>
          <p:grpSpPr>
            <a:xfrm>
              <a:off x="886870" y="498449"/>
              <a:ext cx="347031" cy="342122"/>
              <a:chOff x="0" y="0"/>
              <a:chExt cx="1828800" cy="1819469"/>
            </a:xfrm>
          </p:grpSpPr>
          <p:sp>
            <p:nvSpPr>
              <p:cNvPr id="34" name="Donut 33"/>
              <p:cNvSpPr/>
              <p:nvPr/>
            </p:nvSpPr>
            <p:spPr>
              <a:xfrm>
                <a:off x="0" y="0"/>
                <a:ext cx="1828800" cy="1819469"/>
              </a:xfrm>
              <a:prstGeom prst="donut">
                <a:avLst>
                  <a:gd name="adj" fmla="val 8429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5" name="Teardrop 34"/>
              <p:cNvSpPr/>
              <p:nvPr/>
            </p:nvSpPr>
            <p:spPr>
              <a:xfrm rot="8057985">
                <a:off x="505792" y="351728"/>
                <a:ext cx="810627" cy="810541"/>
              </a:xfrm>
              <a:prstGeom prst="teardrop">
                <a:avLst>
                  <a:gd name="adj" fmla="val 147713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732452" y="592909"/>
                <a:ext cx="367787" cy="36347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82740" y="499968"/>
              <a:ext cx="343741" cy="365225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64224" y="498929"/>
              <a:ext cx="343741" cy="365225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27192" y="498929"/>
              <a:ext cx="343741" cy="365225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01256" y="499968"/>
              <a:ext cx="343741" cy="365225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09085" y="498449"/>
              <a:ext cx="346426" cy="368077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147100" y="498449"/>
              <a:ext cx="340782" cy="356756"/>
            </a:xfrm>
            <a:prstGeom prst="rect">
              <a:avLst/>
            </a:prstGeom>
          </p:spPr>
        </p:pic>
      </p:grpSp>
      <p:sp>
        <p:nvSpPr>
          <p:cNvPr id="25" name="Title 1"/>
          <p:cNvSpPr txBox="1">
            <a:spLocks/>
          </p:cNvSpPr>
          <p:nvPr/>
        </p:nvSpPr>
        <p:spPr>
          <a:xfrm>
            <a:off x="4631869" y="5532437"/>
            <a:ext cx="7560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LOBBY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INFORMATION DESK</a:t>
            </a:r>
            <a:endParaRPr lang="en-US" sz="24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46" name="Text Placeholder 5"/>
          <p:cNvSpPr>
            <a:spLocks noGrp="1"/>
          </p:cNvSpPr>
          <p:nvPr>
            <p:ph type="body" idx="1"/>
          </p:nvPr>
        </p:nvSpPr>
        <p:spPr>
          <a:xfrm>
            <a:off x="705394" y="863748"/>
            <a:ext cx="3930263" cy="4663132"/>
          </a:xfrm>
        </p:spPr>
        <p:txBody>
          <a:bodyPr anchor="t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latin typeface="Tw Cen MT" panose="020B0602020104020603" pitchFamily="34" charset="0"/>
              </a:rPr>
              <a:t>UNDER CABINET LIGHTING</a:t>
            </a: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latin typeface="Tw Cen MT" panose="020B0602020104020603" pitchFamily="34" charset="0"/>
            </a:endParaRPr>
          </a:p>
          <a:p>
            <a:endParaRPr lang="en-US" sz="2000" b="0" dirty="0">
              <a:latin typeface="Tw Cen MT" panose="020B0602020104020603" pitchFamily="34" charset="0"/>
            </a:endParaRPr>
          </a:p>
          <a:p>
            <a:endParaRPr lang="en-US" sz="2000" b="0" dirty="0" smtClean="0">
              <a:latin typeface="Tw Cen MT" panose="020B0602020104020603" pitchFamily="34" charset="0"/>
            </a:endParaRPr>
          </a:p>
          <a:p>
            <a:endParaRPr lang="en-US" sz="2000" b="0" dirty="0">
              <a:latin typeface="Tw Cen MT" panose="020B0602020104020603" pitchFamily="34" charset="0"/>
            </a:endParaRPr>
          </a:p>
          <a:p>
            <a:endParaRPr lang="en-US" sz="2000" b="0" dirty="0">
              <a:latin typeface="Tw Cen MT" panose="020B0602020104020603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65" y="2469668"/>
            <a:ext cx="564985" cy="56498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63839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1111"/>
            <a:ext cx="4628084" cy="1065808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sp>
        <p:nvSpPr>
          <p:cNvPr id="38" name="Rectangle 37"/>
          <p:cNvSpPr/>
          <p:nvPr/>
        </p:nvSpPr>
        <p:spPr>
          <a:xfrm>
            <a:off x="4628084" y="-5556"/>
            <a:ext cx="7563915" cy="8693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40" name="Content Placeholder 3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656" y="858191"/>
            <a:ext cx="7556343" cy="4674246"/>
          </a:xfrm>
        </p:spPr>
      </p:pic>
      <p:sp>
        <p:nvSpPr>
          <p:cNvPr id="10" name="Rectangle 9"/>
          <p:cNvSpPr/>
          <p:nvPr/>
        </p:nvSpPr>
        <p:spPr>
          <a:xfrm>
            <a:off x="0" y="5521325"/>
            <a:ext cx="12188219" cy="1336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26881"/>
            <a:ext cx="463187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ELEVATOR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631872" y="1"/>
            <a:ext cx="0" cy="6852443"/>
          </a:xfrm>
          <a:prstGeom prst="line">
            <a:avLst/>
          </a:prstGeom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Block Arc 42"/>
          <p:cNvSpPr/>
          <p:nvPr/>
        </p:nvSpPr>
        <p:spPr>
          <a:xfrm>
            <a:off x="6477653" y="1259963"/>
            <a:ext cx="3908737" cy="4052640"/>
          </a:xfrm>
          <a:prstGeom prst="blockArc">
            <a:avLst>
              <a:gd name="adj1" fmla="val 8792544"/>
              <a:gd name="adj2" fmla="val 1995075"/>
              <a:gd name="adj3" fmla="val 21000"/>
            </a:avLst>
          </a:prstGeom>
          <a:gradFill flip="none" rotWithShape="1">
            <a:gsLst>
              <a:gs pos="0">
                <a:schemeClr val="accent4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4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 Placeholder 2"/>
          <p:cNvSpPr txBox="1">
            <a:spLocks/>
          </p:cNvSpPr>
          <p:nvPr/>
        </p:nvSpPr>
        <p:spPr>
          <a:xfrm>
            <a:off x="4631869" y="0"/>
            <a:ext cx="7560130" cy="863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DESIGN SOLUTION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886870" y="498449"/>
            <a:ext cx="2858127" cy="368077"/>
            <a:chOff x="886870" y="498449"/>
            <a:chExt cx="2858127" cy="368077"/>
          </a:xfrm>
        </p:grpSpPr>
        <p:grpSp>
          <p:nvGrpSpPr>
            <p:cNvPr id="27" name="Group 26"/>
            <p:cNvGrpSpPr/>
            <p:nvPr/>
          </p:nvGrpSpPr>
          <p:grpSpPr>
            <a:xfrm>
              <a:off x="886870" y="498449"/>
              <a:ext cx="347031" cy="342122"/>
              <a:chOff x="0" y="0"/>
              <a:chExt cx="1828800" cy="1819469"/>
            </a:xfrm>
          </p:grpSpPr>
          <p:sp>
            <p:nvSpPr>
              <p:cNvPr id="34" name="Donut 33"/>
              <p:cNvSpPr/>
              <p:nvPr/>
            </p:nvSpPr>
            <p:spPr>
              <a:xfrm>
                <a:off x="0" y="0"/>
                <a:ext cx="1828800" cy="1819469"/>
              </a:xfrm>
              <a:prstGeom prst="donut">
                <a:avLst>
                  <a:gd name="adj" fmla="val 8429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5" name="Teardrop 34"/>
              <p:cNvSpPr/>
              <p:nvPr/>
            </p:nvSpPr>
            <p:spPr>
              <a:xfrm rot="8057985">
                <a:off x="505792" y="351728"/>
                <a:ext cx="810627" cy="810541"/>
              </a:xfrm>
              <a:prstGeom prst="teardrop">
                <a:avLst>
                  <a:gd name="adj" fmla="val 147713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732452" y="592909"/>
                <a:ext cx="367787" cy="36347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82740" y="499968"/>
              <a:ext cx="343741" cy="365225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64224" y="498929"/>
              <a:ext cx="343741" cy="365225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27192" y="498929"/>
              <a:ext cx="343741" cy="365225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01256" y="499968"/>
              <a:ext cx="343741" cy="365225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09085" y="498449"/>
              <a:ext cx="346426" cy="368077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147100" y="498449"/>
              <a:ext cx="340782" cy="356756"/>
            </a:xfrm>
            <a:prstGeom prst="rect">
              <a:avLst/>
            </a:prstGeom>
          </p:spPr>
        </p:pic>
      </p:grpSp>
      <p:sp>
        <p:nvSpPr>
          <p:cNvPr id="25" name="Title 1"/>
          <p:cNvSpPr txBox="1">
            <a:spLocks/>
          </p:cNvSpPr>
          <p:nvPr/>
        </p:nvSpPr>
        <p:spPr>
          <a:xfrm>
            <a:off x="4631869" y="5532437"/>
            <a:ext cx="7560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LOBBY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INFORMATION DESK</a:t>
            </a:r>
            <a:endParaRPr lang="en-US" sz="24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46" name="Text Placeholder 5"/>
          <p:cNvSpPr>
            <a:spLocks noGrp="1"/>
          </p:cNvSpPr>
          <p:nvPr>
            <p:ph type="body" idx="1"/>
          </p:nvPr>
        </p:nvSpPr>
        <p:spPr>
          <a:xfrm>
            <a:off x="705394" y="863748"/>
            <a:ext cx="3930263" cy="4663132"/>
          </a:xfrm>
        </p:spPr>
        <p:txBody>
          <a:bodyPr anchor="t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latin typeface="Tw Cen MT" panose="020B0602020104020603" pitchFamily="34" charset="0"/>
              </a:rPr>
              <a:t>UNDER CABINET LIGHTING</a:t>
            </a: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latin typeface="Tw Cen MT" panose="020B0602020104020603" pitchFamily="34" charset="0"/>
              </a:rPr>
              <a:t>SURFACE TAPE LIGHT</a:t>
            </a:r>
            <a:endParaRPr lang="en-US" sz="1600" b="0" dirty="0" smtClean="0">
              <a:latin typeface="Tw Cen MT" panose="020B0602020104020603" pitchFamily="34" charset="0"/>
            </a:endParaRPr>
          </a:p>
          <a:p>
            <a:endParaRPr lang="en-US" sz="2000" b="0" dirty="0">
              <a:latin typeface="Tw Cen MT" panose="020B0602020104020603" pitchFamily="34" charset="0"/>
            </a:endParaRPr>
          </a:p>
          <a:p>
            <a:endParaRPr lang="en-US" sz="2000" b="0" dirty="0" smtClean="0">
              <a:latin typeface="Tw Cen MT" panose="020B0602020104020603" pitchFamily="34" charset="0"/>
            </a:endParaRPr>
          </a:p>
          <a:p>
            <a:endParaRPr lang="en-US" sz="2000" b="0" dirty="0">
              <a:latin typeface="Tw Cen MT" panose="020B0602020104020603" pitchFamily="34" charset="0"/>
            </a:endParaRPr>
          </a:p>
          <a:p>
            <a:endParaRPr lang="en-US" sz="2000" b="0" dirty="0">
              <a:latin typeface="Tw Cen MT" panose="020B0602020104020603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65" y="2469668"/>
            <a:ext cx="564985" cy="56498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56" y="3508441"/>
            <a:ext cx="564985" cy="56498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50" name="Block Arc 49"/>
          <p:cNvSpPr/>
          <p:nvPr/>
        </p:nvSpPr>
        <p:spPr>
          <a:xfrm rot="18482995">
            <a:off x="5980247" y="749930"/>
            <a:ext cx="4939883" cy="5018370"/>
          </a:xfrm>
          <a:prstGeom prst="blockArc">
            <a:avLst>
              <a:gd name="adj1" fmla="val 8792544"/>
              <a:gd name="adj2" fmla="val 1995075"/>
              <a:gd name="adj3" fmla="val 21000"/>
            </a:avLst>
          </a:prstGeom>
          <a:gradFill flip="none" rotWithShape="1">
            <a:gsLst>
              <a:gs pos="0">
                <a:schemeClr val="accent4">
                  <a:lumMod val="40000"/>
                  <a:lumOff val="60000"/>
                  <a:shade val="30000"/>
                  <a:satMod val="115000"/>
                  <a:alpha val="0"/>
                </a:schemeClr>
              </a:gs>
              <a:gs pos="100000">
                <a:schemeClr val="accent4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Block Arc 50"/>
          <p:cNvSpPr/>
          <p:nvPr/>
        </p:nvSpPr>
        <p:spPr>
          <a:xfrm rot="3039019">
            <a:off x="5912545" y="734430"/>
            <a:ext cx="4930227" cy="5059862"/>
          </a:xfrm>
          <a:prstGeom prst="blockArc">
            <a:avLst>
              <a:gd name="adj1" fmla="val 8792544"/>
              <a:gd name="adj2" fmla="val 1995075"/>
              <a:gd name="adj3" fmla="val 21000"/>
            </a:avLst>
          </a:prstGeom>
          <a:gradFill flip="none" rotWithShape="1">
            <a:gsLst>
              <a:gs pos="0">
                <a:schemeClr val="accent4">
                  <a:lumMod val="40000"/>
                  <a:lumOff val="60000"/>
                  <a:shade val="30000"/>
                  <a:satMod val="115000"/>
                  <a:alpha val="7000"/>
                </a:schemeClr>
              </a:gs>
              <a:gs pos="100000">
                <a:schemeClr val="accent4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441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112"/>
            <a:ext cx="4631868" cy="6863555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26881"/>
            <a:ext cx="463187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NANOMEDICINE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498" y="866526"/>
            <a:ext cx="5432873" cy="4654799"/>
          </a:xfrm>
          <a:noFill/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631869" y="5532437"/>
            <a:ext cx="7560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Tw Cen MT" panose="020B0602020104020603" pitchFamily="34" charset="0"/>
              </a:rPr>
              <a:t>WORKSTATION</a:t>
            </a:r>
            <a:endParaRPr lang="en-US" dirty="0">
              <a:latin typeface="Tw Cen MT" panose="020B0602020104020603" pitchFamily="34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1406" y="2444216"/>
            <a:ext cx="1829055" cy="1952898"/>
          </a:xfrm>
          <a:prstGeom prst="rect">
            <a:avLst/>
          </a:prstGeom>
          <a:effectLst>
            <a:outerShdw blurRad="317500" dir="5400000" sx="90000" sy="90000" algn="ctr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6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1111"/>
            <a:ext cx="4628084" cy="1065808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pic>
        <p:nvPicPr>
          <p:cNvPr id="22" name="Content Placeholder 3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088" y="858190"/>
            <a:ext cx="7560132" cy="4674247"/>
          </a:xfrm>
        </p:spPr>
      </p:pic>
      <p:sp>
        <p:nvSpPr>
          <p:cNvPr id="49" name="Rectangle 48"/>
          <p:cNvSpPr/>
          <p:nvPr/>
        </p:nvSpPr>
        <p:spPr>
          <a:xfrm>
            <a:off x="4628084" y="-5556"/>
            <a:ext cx="7563915" cy="8693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521325"/>
            <a:ext cx="12188219" cy="1336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26881"/>
            <a:ext cx="463187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NANOMEDICINE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631872" y="1"/>
            <a:ext cx="0" cy="6852443"/>
          </a:xfrm>
          <a:prstGeom prst="line">
            <a:avLst/>
          </a:prstGeom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4631869" y="5532437"/>
            <a:ext cx="7560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WORKSTATION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14" name="Text Placeholder 2"/>
          <p:cNvSpPr txBox="1">
            <a:spLocks/>
          </p:cNvSpPr>
          <p:nvPr/>
        </p:nvSpPr>
        <p:spPr>
          <a:xfrm>
            <a:off x="4635657" y="0"/>
            <a:ext cx="7556343" cy="863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DESIGN CRITERIA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886870" y="498449"/>
            <a:ext cx="2858127" cy="370491"/>
            <a:chOff x="886870" y="498449"/>
            <a:chExt cx="2858127" cy="370491"/>
          </a:xfrm>
        </p:grpSpPr>
        <p:grpSp>
          <p:nvGrpSpPr>
            <p:cNvPr id="38" name="Group 37"/>
            <p:cNvGrpSpPr/>
            <p:nvPr/>
          </p:nvGrpSpPr>
          <p:grpSpPr>
            <a:xfrm>
              <a:off x="886870" y="498449"/>
              <a:ext cx="347031" cy="342122"/>
              <a:chOff x="0" y="0"/>
              <a:chExt cx="1828800" cy="1819469"/>
            </a:xfrm>
          </p:grpSpPr>
          <p:sp>
            <p:nvSpPr>
              <p:cNvPr id="45" name="Donut 44"/>
              <p:cNvSpPr/>
              <p:nvPr/>
            </p:nvSpPr>
            <p:spPr>
              <a:xfrm>
                <a:off x="0" y="0"/>
                <a:ext cx="1828800" cy="1819469"/>
              </a:xfrm>
              <a:prstGeom prst="donut">
                <a:avLst>
                  <a:gd name="adj" fmla="val 8429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6" name="Teardrop 45"/>
              <p:cNvSpPr/>
              <p:nvPr/>
            </p:nvSpPr>
            <p:spPr>
              <a:xfrm rot="8057985">
                <a:off x="505792" y="351728"/>
                <a:ext cx="810627" cy="810541"/>
              </a:xfrm>
              <a:prstGeom prst="teardrop">
                <a:avLst>
                  <a:gd name="adj" fmla="val 147713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732452" y="592909"/>
                <a:ext cx="367787" cy="36347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82740" y="499968"/>
              <a:ext cx="343741" cy="365225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45708" y="498449"/>
              <a:ext cx="343741" cy="359854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27192" y="498929"/>
              <a:ext cx="343741" cy="365225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01256" y="499968"/>
              <a:ext cx="343741" cy="365225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09085" y="498449"/>
              <a:ext cx="346426" cy="368077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560969" y="498449"/>
              <a:ext cx="346996" cy="370491"/>
            </a:xfrm>
            <a:prstGeom prst="rect">
              <a:avLst/>
            </a:prstGeom>
          </p:spPr>
        </p:pic>
      </p:grpSp>
      <p:sp>
        <p:nvSpPr>
          <p:cNvPr id="24" name="Text Placeholder 5"/>
          <p:cNvSpPr>
            <a:spLocks noGrp="1"/>
          </p:cNvSpPr>
          <p:nvPr>
            <p:ph type="body" idx="1"/>
          </p:nvPr>
        </p:nvSpPr>
        <p:spPr>
          <a:xfrm>
            <a:off x="705394" y="863748"/>
            <a:ext cx="3930263" cy="4663132"/>
          </a:xfrm>
        </p:spPr>
        <p:txBody>
          <a:bodyPr anchor="t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latin typeface="Tw Cen MT" panose="020B0602020104020603" pitchFamily="34" charset="0"/>
              </a:rPr>
              <a:t>PROVIDE TARGET ILLUMINANCE RECOMMENDED FOR SCIENCE LABS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latin typeface="Tw Cen MT" panose="020B0602020104020603" pitchFamily="34" charset="0"/>
            </a:endParaRPr>
          </a:p>
          <a:p>
            <a:endParaRPr lang="en-US" sz="2000" b="0" dirty="0">
              <a:latin typeface="Tw Cen MT" panose="020B0602020104020603" pitchFamily="34" charset="0"/>
            </a:endParaRPr>
          </a:p>
          <a:p>
            <a:r>
              <a:rPr lang="en-US" sz="2000" b="0" dirty="0" smtClean="0">
                <a:latin typeface="Tw Cen MT" panose="020B0602020104020603" pitchFamily="34" charset="0"/>
              </a:rPr>
              <a:t> </a:t>
            </a:r>
            <a:endParaRPr lang="en-US" sz="2000" b="0" dirty="0">
              <a:latin typeface="Tw Cen MT" panose="020B06020201040206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79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1111"/>
            <a:ext cx="4628084" cy="1065808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pic>
        <p:nvPicPr>
          <p:cNvPr id="22" name="Content Placeholder 3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088" y="858190"/>
            <a:ext cx="7560132" cy="4674247"/>
          </a:xfrm>
        </p:spPr>
      </p:pic>
      <p:sp>
        <p:nvSpPr>
          <p:cNvPr id="49" name="Rectangle 48"/>
          <p:cNvSpPr/>
          <p:nvPr/>
        </p:nvSpPr>
        <p:spPr>
          <a:xfrm>
            <a:off x="4628084" y="-5556"/>
            <a:ext cx="7563915" cy="8693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521325"/>
            <a:ext cx="12188219" cy="1336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26881"/>
            <a:ext cx="463187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NANOMEDICINE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631872" y="1"/>
            <a:ext cx="0" cy="6852443"/>
          </a:xfrm>
          <a:prstGeom prst="line">
            <a:avLst/>
          </a:prstGeom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4631869" y="5532437"/>
            <a:ext cx="7560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WORKSTATION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14" name="Text Placeholder 2"/>
          <p:cNvSpPr txBox="1">
            <a:spLocks/>
          </p:cNvSpPr>
          <p:nvPr/>
        </p:nvSpPr>
        <p:spPr>
          <a:xfrm>
            <a:off x="4635657" y="0"/>
            <a:ext cx="7556343" cy="863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DESIGN CRITERIA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886870" y="498449"/>
            <a:ext cx="2858127" cy="370491"/>
            <a:chOff x="886870" y="498449"/>
            <a:chExt cx="2858127" cy="370491"/>
          </a:xfrm>
        </p:grpSpPr>
        <p:grpSp>
          <p:nvGrpSpPr>
            <p:cNvPr id="38" name="Group 37"/>
            <p:cNvGrpSpPr/>
            <p:nvPr/>
          </p:nvGrpSpPr>
          <p:grpSpPr>
            <a:xfrm>
              <a:off x="886870" y="498449"/>
              <a:ext cx="347031" cy="342122"/>
              <a:chOff x="0" y="0"/>
              <a:chExt cx="1828800" cy="1819469"/>
            </a:xfrm>
          </p:grpSpPr>
          <p:sp>
            <p:nvSpPr>
              <p:cNvPr id="45" name="Donut 44"/>
              <p:cNvSpPr/>
              <p:nvPr/>
            </p:nvSpPr>
            <p:spPr>
              <a:xfrm>
                <a:off x="0" y="0"/>
                <a:ext cx="1828800" cy="1819469"/>
              </a:xfrm>
              <a:prstGeom prst="donut">
                <a:avLst>
                  <a:gd name="adj" fmla="val 8429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6" name="Teardrop 45"/>
              <p:cNvSpPr/>
              <p:nvPr/>
            </p:nvSpPr>
            <p:spPr>
              <a:xfrm rot="8057985">
                <a:off x="505792" y="351728"/>
                <a:ext cx="810627" cy="810541"/>
              </a:xfrm>
              <a:prstGeom prst="teardrop">
                <a:avLst>
                  <a:gd name="adj" fmla="val 147713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732452" y="592909"/>
                <a:ext cx="367787" cy="36347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82740" y="499968"/>
              <a:ext cx="343741" cy="365225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45708" y="498449"/>
              <a:ext cx="343741" cy="359854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27192" y="498929"/>
              <a:ext cx="343741" cy="365225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01256" y="499968"/>
              <a:ext cx="343741" cy="365225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09085" y="498449"/>
              <a:ext cx="346426" cy="368077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560969" y="498449"/>
              <a:ext cx="346996" cy="370491"/>
            </a:xfrm>
            <a:prstGeom prst="rect">
              <a:avLst/>
            </a:prstGeom>
          </p:spPr>
        </p:pic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082301" y="1715784"/>
            <a:ext cx="472611" cy="165537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7263573" y="1715784"/>
            <a:ext cx="472611" cy="261991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9607939" y="1727493"/>
            <a:ext cx="472611" cy="261991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8429020" y="1719560"/>
            <a:ext cx="472611" cy="165537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0763723" y="1722136"/>
            <a:ext cx="472611" cy="165537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 Placeholder 5"/>
          <p:cNvSpPr>
            <a:spLocks noGrp="1"/>
          </p:cNvSpPr>
          <p:nvPr>
            <p:ph type="body" idx="1"/>
          </p:nvPr>
        </p:nvSpPr>
        <p:spPr>
          <a:xfrm>
            <a:off x="705394" y="863748"/>
            <a:ext cx="3930263" cy="4663132"/>
          </a:xfrm>
        </p:spPr>
        <p:txBody>
          <a:bodyPr anchor="t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latin typeface="Tw Cen MT" panose="020B0602020104020603" pitchFamily="34" charset="0"/>
              </a:rPr>
              <a:t>PROVIDE TARGET ILLUMINANCE RECOMMENDED FOR SCIENCE LABS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latin typeface="Tw Cen MT" panose="020B0602020104020603" pitchFamily="34" charset="0"/>
              </a:rPr>
              <a:t>WORKSTATION BENCHES ARE </a:t>
            </a:r>
            <a:r>
              <a:rPr lang="en-US" sz="1600" b="0" dirty="0" smtClean="0">
                <a:solidFill>
                  <a:srgbClr val="FF0000"/>
                </a:solidFill>
                <a:latin typeface="Tw Cen MT" panose="020B0602020104020603" pitchFamily="34" charset="0"/>
              </a:rPr>
              <a:t>PRIORITY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endParaRPr lang="en-US" sz="2000" b="0" dirty="0">
              <a:latin typeface="Tw Cen MT" panose="020B0602020104020603" pitchFamily="34" charset="0"/>
            </a:endParaRPr>
          </a:p>
          <a:p>
            <a:r>
              <a:rPr lang="en-US" sz="2000" b="0" dirty="0" smtClean="0">
                <a:latin typeface="Tw Cen MT" panose="020B0602020104020603" pitchFamily="34" charset="0"/>
              </a:rPr>
              <a:t> </a:t>
            </a:r>
            <a:endParaRPr lang="en-US" sz="2000" b="0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88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1111"/>
            <a:ext cx="4628084" cy="1065808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sp>
        <p:nvSpPr>
          <p:cNvPr id="35" name="Rectangle 34"/>
          <p:cNvSpPr/>
          <p:nvPr/>
        </p:nvSpPr>
        <p:spPr>
          <a:xfrm>
            <a:off x="4628084" y="-5556"/>
            <a:ext cx="7563915" cy="8693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521325"/>
            <a:ext cx="12188219" cy="1336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26881"/>
            <a:ext cx="463187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PROJECT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869" y="858303"/>
            <a:ext cx="7560131" cy="4673364"/>
          </a:xfrm>
          <a:noFill/>
        </p:spPr>
      </p:pic>
      <p:cxnSp>
        <p:nvCxnSpPr>
          <p:cNvPr id="8" name="Straight Connector 7"/>
          <p:cNvCxnSpPr/>
          <p:nvPr/>
        </p:nvCxnSpPr>
        <p:spPr>
          <a:xfrm flipV="1">
            <a:off x="4631872" y="1"/>
            <a:ext cx="0" cy="6852443"/>
          </a:xfrm>
          <a:prstGeom prst="line">
            <a:avLst/>
          </a:prstGeom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4631869" y="5532437"/>
            <a:ext cx="7560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LOCATION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705394" y="863748"/>
            <a:ext cx="3930263" cy="4663132"/>
          </a:xfrm>
        </p:spPr>
        <p:txBody>
          <a:bodyPr anchor="t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0" dirty="0" smtClean="0">
                <a:solidFill>
                  <a:srgbClr val="FF0000"/>
                </a:solidFill>
                <a:latin typeface="Tw Cen MT" panose="020B0602020104020603" pitchFamily="34" charset="0"/>
              </a:rPr>
              <a:t>SCHOOL OF DENTISTRY</a:t>
            </a:r>
            <a:endParaRPr lang="en-US" sz="2000" b="0" dirty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0" dirty="0" smtClean="0">
                <a:solidFill>
                  <a:srgbClr val="1CD840"/>
                </a:solidFill>
                <a:latin typeface="Tw Cen MT" panose="020B0602020104020603" pitchFamily="34" charset="0"/>
              </a:rPr>
              <a:t>SCHOOL OF MEDICINE</a:t>
            </a:r>
            <a:endParaRPr lang="en-US" sz="2000" b="0" dirty="0" smtClean="0">
              <a:solidFill>
                <a:srgbClr val="FF0000"/>
              </a:solidFill>
              <a:latin typeface="Tw Cen MT" panose="020B0602020104020603" pitchFamily="34" charset="0"/>
            </a:endParaRPr>
          </a:p>
          <a:p>
            <a:endParaRPr lang="en-US" sz="2000" b="0" dirty="0">
              <a:latin typeface="Tw Cen MT" panose="020B0602020104020603" pitchFamily="34" charset="0"/>
            </a:endParaRPr>
          </a:p>
          <a:p>
            <a:endParaRPr lang="en-US" sz="2000" b="0" dirty="0">
              <a:latin typeface="Tw Cen MT" panose="020B0602020104020603" pitchFamily="34" charset="0"/>
            </a:endParaRPr>
          </a:p>
          <a:p>
            <a:r>
              <a:rPr lang="en-US" sz="2000" b="0" dirty="0" smtClean="0">
                <a:latin typeface="Tw Cen MT" panose="020B0602020104020603" pitchFamily="34" charset="0"/>
              </a:rPr>
              <a:t> </a:t>
            </a:r>
            <a:endParaRPr lang="en-US" sz="2000" b="0" dirty="0">
              <a:latin typeface="Tw Cen MT" panose="020B0602020104020603" pitchFamily="34" charset="0"/>
            </a:endParaRPr>
          </a:p>
        </p:txBody>
      </p:sp>
      <p:sp>
        <p:nvSpPr>
          <p:cNvPr id="15" name="Text Placeholder 2"/>
          <p:cNvSpPr txBox="1">
            <a:spLocks/>
          </p:cNvSpPr>
          <p:nvPr/>
        </p:nvSpPr>
        <p:spPr>
          <a:xfrm>
            <a:off x="4631869" y="0"/>
            <a:ext cx="7560131" cy="863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666 W. BALTIMORE ST. 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888924" y="497203"/>
            <a:ext cx="2856073" cy="369323"/>
            <a:chOff x="888924" y="497203"/>
            <a:chExt cx="2856073" cy="36932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82740" y="499968"/>
              <a:ext cx="343741" cy="365225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64224" y="498929"/>
              <a:ext cx="343741" cy="365225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45708" y="498449"/>
              <a:ext cx="343741" cy="359854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27192" y="498929"/>
              <a:ext cx="343741" cy="365225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01256" y="499968"/>
              <a:ext cx="343741" cy="365225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09085" y="498449"/>
              <a:ext cx="346426" cy="368077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88924" y="497203"/>
              <a:ext cx="347031" cy="344717"/>
            </a:xfrm>
            <a:prstGeom prst="rect">
              <a:avLst/>
            </a:prstGeom>
          </p:spPr>
        </p:pic>
      </p:grpSp>
      <p:sp>
        <p:nvSpPr>
          <p:cNvPr id="20" name="Isosceles Triangle 19"/>
          <p:cNvSpPr/>
          <p:nvPr/>
        </p:nvSpPr>
        <p:spPr>
          <a:xfrm>
            <a:off x="11468100" y="1183142"/>
            <a:ext cx="533399" cy="478849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1567134" y="1292659"/>
            <a:ext cx="790575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85299" y="2438400"/>
            <a:ext cx="422803" cy="653176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149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1111"/>
            <a:ext cx="4628084" cy="1065808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sp>
        <p:nvSpPr>
          <p:cNvPr id="75" name="Rectangle 74"/>
          <p:cNvSpPr/>
          <p:nvPr/>
        </p:nvSpPr>
        <p:spPr>
          <a:xfrm>
            <a:off x="4628084" y="-5556"/>
            <a:ext cx="7563915" cy="8693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088" y="858190"/>
            <a:ext cx="7560132" cy="4674247"/>
          </a:xfrm>
        </p:spPr>
      </p:pic>
      <p:sp>
        <p:nvSpPr>
          <p:cNvPr id="10" name="Rectangle 9"/>
          <p:cNvSpPr/>
          <p:nvPr/>
        </p:nvSpPr>
        <p:spPr>
          <a:xfrm>
            <a:off x="0" y="5521325"/>
            <a:ext cx="12188219" cy="1336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26881"/>
            <a:ext cx="463187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NANOMEDICINE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631872" y="1"/>
            <a:ext cx="0" cy="6852443"/>
          </a:xfrm>
          <a:prstGeom prst="line">
            <a:avLst/>
          </a:prstGeom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4631869" y="5532437"/>
            <a:ext cx="7560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WORKSTATION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35" name="Text Placeholder 2"/>
          <p:cNvSpPr txBox="1">
            <a:spLocks/>
          </p:cNvSpPr>
          <p:nvPr/>
        </p:nvSpPr>
        <p:spPr>
          <a:xfrm>
            <a:off x="4631869" y="0"/>
            <a:ext cx="7560130" cy="863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DESIGN SOLUTION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886870" y="498449"/>
            <a:ext cx="2858127" cy="370491"/>
            <a:chOff x="886870" y="498449"/>
            <a:chExt cx="2858127" cy="370491"/>
          </a:xfrm>
        </p:grpSpPr>
        <p:grpSp>
          <p:nvGrpSpPr>
            <p:cNvPr id="64" name="Group 63"/>
            <p:cNvGrpSpPr/>
            <p:nvPr/>
          </p:nvGrpSpPr>
          <p:grpSpPr>
            <a:xfrm>
              <a:off x="886870" y="498449"/>
              <a:ext cx="347031" cy="342122"/>
              <a:chOff x="0" y="0"/>
              <a:chExt cx="1828800" cy="1819469"/>
            </a:xfrm>
          </p:grpSpPr>
          <p:sp>
            <p:nvSpPr>
              <p:cNvPr id="71" name="Donut 70"/>
              <p:cNvSpPr/>
              <p:nvPr/>
            </p:nvSpPr>
            <p:spPr>
              <a:xfrm>
                <a:off x="0" y="0"/>
                <a:ext cx="1828800" cy="1819469"/>
              </a:xfrm>
              <a:prstGeom prst="donut">
                <a:avLst>
                  <a:gd name="adj" fmla="val 8429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72" name="Teardrop 71"/>
              <p:cNvSpPr/>
              <p:nvPr/>
            </p:nvSpPr>
            <p:spPr>
              <a:xfrm rot="8057985">
                <a:off x="505792" y="351728"/>
                <a:ext cx="810627" cy="810541"/>
              </a:xfrm>
              <a:prstGeom prst="teardrop">
                <a:avLst>
                  <a:gd name="adj" fmla="val 147713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732452" y="592909"/>
                <a:ext cx="367787" cy="36347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82740" y="499968"/>
              <a:ext cx="343741" cy="365225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45708" y="498449"/>
              <a:ext cx="343741" cy="359854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27192" y="498929"/>
              <a:ext cx="343741" cy="365225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01256" y="499968"/>
              <a:ext cx="343741" cy="365225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09085" y="498449"/>
              <a:ext cx="346426" cy="368077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560969" y="498449"/>
              <a:ext cx="346996" cy="370491"/>
            </a:xfrm>
            <a:prstGeom prst="rect">
              <a:avLst/>
            </a:prstGeom>
          </p:spPr>
        </p:pic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993176" y="3371161"/>
            <a:ext cx="675135" cy="70508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8334299" y="3371161"/>
            <a:ext cx="675135" cy="705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0678665" y="3371161"/>
            <a:ext cx="675135" cy="705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Placeholder 5"/>
          <p:cNvSpPr>
            <a:spLocks noGrp="1"/>
          </p:cNvSpPr>
          <p:nvPr>
            <p:ph type="body" idx="1"/>
          </p:nvPr>
        </p:nvSpPr>
        <p:spPr>
          <a:xfrm>
            <a:off x="705394" y="863748"/>
            <a:ext cx="3930263" cy="4663132"/>
          </a:xfrm>
        </p:spPr>
        <p:txBody>
          <a:bodyPr anchor="t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latin typeface="Tw Cen MT" panose="020B0602020104020603" pitchFamily="34" charset="0"/>
              </a:rPr>
              <a:t>PROVIDE TARGET ILLUMINANCE RECOMMENDED FOR SCIENCE LABS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latin typeface="Tw Cen MT" panose="020B0602020104020603" pitchFamily="34" charset="0"/>
              </a:rPr>
              <a:t>WORKSTATION BENCHES ARE </a:t>
            </a:r>
            <a:r>
              <a:rPr lang="en-US" sz="1600" b="0" dirty="0" smtClean="0">
                <a:solidFill>
                  <a:srgbClr val="FF0000"/>
                </a:solidFill>
                <a:latin typeface="Tw Cen MT" panose="020B0602020104020603" pitchFamily="34" charset="0"/>
              </a:rPr>
              <a:t>PRIORITY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latin typeface="Tw Cen MT" panose="020B0602020104020603" pitchFamily="34" charset="0"/>
              </a:rPr>
              <a:t>AVOID SHELVING, CASEWORK, AND </a:t>
            </a:r>
            <a:r>
              <a:rPr lang="en-US" sz="1600" b="0" dirty="0" smtClean="0">
                <a:solidFill>
                  <a:schemeClr val="accent1"/>
                </a:solidFill>
                <a:latin typeface="Tw Cen MT" panose="020B0602020104020603" pitchFamily="34" charset="0"/>
              </a:rPr>
              <a:t>FUME HOODS</a:t>
            </a:r>
          </a:p>
          <a:p>
            <a:endParaRPr lang="en-US" sz="2000" b="0" dirty="0">
              <a:latin typeface="Tw Cen MT" panose="020B0602020104020603" pitchFamily="34" charset="0"/>
            </a:endParaRPr>
          </a:p>
          <a:p>
            <a:r>
              <a:rPr lang="en-US" sz="2000" b="0" dirty="0" smtClean="0">
                <a:latin typeface="Tw Cen MT" panose="020B0602020104020603" pitchFamily="34" charset="0"/>
              </a:rPr>
              <a:t> </a:t>
            </a:r>
            <a:endParaRPr lang="en-US" sz="2000" b="0" dirty="0">
              <a:latin typeface="Tw Cen MT" panose="020B0602020104020603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082301" y="1715784"/>
            <a:ext cx="472611" cy="165537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7263573" y="1715784"/>
            <a:ext cx="472611" cy="261991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9607939" y="1727493"/>
            <a:ext cx="472611" cy="261991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8429020" y="1719560"/>
            <a:ext cx="472611" cy="165537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763723" y="1722136"/>
            <a:ext cx="472611" cy="165537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17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1111"/>
            <a:ext cx="4628084" cy="1065808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sp>
        <p:nvSpPr>
          <p:cNvPr id="75" name="Rectangle 74"/>
          <p:cNvSpPr/>
          <p:nvPr/>
        </p:nvSpPr>
        <p:spPr>
          <a:xfrm>
            <a:off x="4628084" y="-5556"/>
            <a:ext cx="7563915" cy="8693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088" y="858190"/>
            <a:ext cx="7560132" cy="4674247"/>
          </a:xfrm>
        </p:spPr>
      </p:pic>
      <p:sp>
        <p:nvSpPr>
          <p:cNvPr id="10" name="Rectangle 9"/>
          <p:cNvSpPr/>
          <p:nvPr/>
        </p:nvSpPr>
        <p:spPr>
          <a:xfrm>
            <a:off x="0" y="5521325"/>
            <a:ext cx="12188219" cy="1336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26881"/>
            <a:ext cx="463187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NANOMEDICINE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631872" y="1"/>
            <a:ext cx="0" cy="6852443"/>
          </a:xfrm>
          <a:prstGeom prst="line">
            <a:avLst/>
          </a:prstGeom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4631869" y="5532437"/>
            <a:ext cx="7560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WORKSTATION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35" name="Text Placeholder 2"/>
          <p:cNvSpPr txBox="1">
            <a:spLocks/>
          </p:cNvSpPr>
          <p:nvPr/>
        </p:nvSpPr>
        <p:spPr>
          <a:xfrm>
            <a:off x="4631869" y="0"/>
            <a:ext cx="7560130" cy="863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DESIGN SOLUTION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886870" y="498449"/>
            <a:ext cx="2858127" cy="370491"/>
            <a:chOff x="886870" y="498449"/>
            <a:chExt cx="2858127" cy="370491"/>
          </a:xfrm>
        </p:grpSpPr>
        <p:grpSp>
          <p:nvGrpSpPr>
            <p:cNvPr id="64" name="Group 63"/>
            <p:cNvGrpSpPr/>
            <p:nvPr/>
          </p:nvGrpSpPr>
          <p:grpSpPr>
            <a:xfrm>
              <a:off x="886870" y="498449"/>
              <a:ext cx="347031" cy="342122"/>
              <a:chOff x="0" y="0"/>
              <a:chExt cx="1828800" cy="1819469"/>
            </a:xfrm>
          </p:grpSpPr>
          <p:sp>
            <p:nvSpPr>
              <p:cNvPr id="71" name="Donut 70"/>
              <p:cNvSpPr/>
              <p:nvPr/>
            </p:nvSpPr>
            <p:spPr>
              <a:xfrm>
                <a:off x="0" y="0"/>
                <a:ext cx="1828800" cy="1819469"/>
              </a:xfrm>
              <a:prstGeom prst="donut">
                <a:avLst>
                  <a:gd name="adj" fmla="val 8429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72" name="Teardrop 71"/>
              <p:cNvSpPr/>
              <p:nvPr/>
            </p:nvSpPr>
            <p:spPr>
              <a:xfrm rot="8057985">
                <a:off x="505792" y="351728"/>
                <a:ext cx="810627" cy="810541"/>
              </a:xfrm>
              <a:prstGeom prst="teardrop">
                <a:avLst>
                  <a:gd name="adj" fmla="val 147713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732452" y="592909"/>
                <a:ext cx="367787" cy="36347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82740" y="499968"/>
              <a:ext cx="343741" cy="365225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45708" y="498449"/>
              <a:ext cx="343741" cy="359854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27192" y="498929"/>
              <a:ext cx="343741" cy="365225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01256" y="499968"/>
              <a:ext cx="343741" cy="365225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09085" y="498449"/>
              <a:ext cx="346426" cy="368077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560969" y="498449"/>
              <a:ext cx="346996" cy="370491"/>
            </a:xfrm>
            <a:prstGeom prst="rect">
              <a:avLst/>
            </a:prstGeom>
          </p:spPr>
        </p:pic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993176" y="3371161"/>
            <a:ext cx="675135" cy="70508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8334299" y="3371161"/>
            <a:ext cx="675135" cy="705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0678665" y="3371161"/>
            <a:ext cx="675135" cy="705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6082301" y="1715784"/>
            <a:ext cx="472611" cy="165537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7263573" y="1715784"/>
            <a:ext cx="472611" cy="261991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9607939" y="1727493"/>
            <a:ext cx="472611" cy="261991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8429020" y="1719560"/>
            <a:ext cx="472611" cy="165537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763723" y="1722136"/>
            <a:ext cx="472611" cy="165537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 Placeholder 5"/>
          <p:cNvSpPr>
            <a:spLocks noGrp="1"/>
          </p:cNvSpPr>
          <p:nvPr>
            <p:ph type="body" idx="1"/>
          </p:nvPr>
        </p:nvSpPr>
        <p:spPr>
          <a:xfrm>
            <a:off x="705394" y="863748"/>
            <a:ext cx="3930263" cy="4663132"/>
          </a:xfrm>
        </p:spPr>
        <p:txBody>
          <a:bodyPr anchor="t">
            <a:normAutofit fontScale="92500" lnSpcReduction="10000"/>
          </a:bodyPr>
          <a:lstStyle/>
          <a:p>
            <a:endParaRPr lang="en-US" sz="1600" b="0" dirty="0">
              <a:latin typeface="Tw Cen MT" panose="020B0602020104020603" pitchFamily="34" charset="0"/>
            </a:endParaRPr>
          </a:p>
          <a:p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u="sng" dirty="0" smtClean="0">
                <a:latin typeface="Tw Cen MT" panose="020B0602020104020603" pitchFamily="34" charset="0"/>
              </a:rPr>
              <a:t>SCIENCE LAB: BENCH</a:t>
            </a:r>
            <a:r>
              <a:rPr lang="en-US" sz="1600" b="0" dirty="0" smtClean="0">
                <a:latin typeface="Tw Cen MT" panose="020B0602020104020603" pitchFamily="34" charset="0"/>
              </a:rPr>
              <a:t/>
            </a:r>
            <a:br>
              <a:rPr lang="en-US" sz="1600" b="0" dirty="0" smtClean="0">
                <a:latin typeface="Tw Cen MT" panose="020B0602020104020603" pitchFamily="34" charset="0"/>
              </a:rPr>
            </a:br>
            <a:r>
              <a:rPr lang="en-US" sz="1600" b="0" dirty="0" smtClean="0">
                <a:latin typeface="Tw Cen MT" panose="020B0602020104020603" pitchFamily="34" charset="0"/>
              </a:rPr>
              <a:t/>
            </a:r>
            <a:br>
              <a:rPr lang="en-US" sz="1600" b="0" dirty="0" smtClean="0">
                <a:latin typeface="Tw Cen MT" panose="020B0602020104020603" pitchFamily="34" charset="0"/>
              </a:rPr>
            </a:br>
            <a:r>
              <a:rPr lang="en-US" sz="1600" b="0" dirty="0" smtClean="0">
                <a:latin typeface="Tw Cen MT" panose="020B0602020104020603" pitchFamily="34" charset="0"/>
              </a:rPr>
              <a:t>HORIZANTAL ILLUMINANCE: </a:t>
            </a:r>
            <a:r>
              <a:rPr lang="en-US" sz="1600" b="0" dirty="0" smtClean="0">
                <a:solidFill>
                  <a:schemeClr val="accent1"/>
                </a:solidFill>
                <a:latin typeface="Tw Cen MT" panose="020B0602020104020603" pitchFamily="34" charset="0"/>
              </a:rPr>
              <a:t>500 LUX</a:t>
            </a:r>
            <a:br>
              <a:rPr lang="en-US" sz="1600" b="0" dirty="0" smtClean="0">
                <a:solidFill>
                  <a:schemeClr val="accent1"/>
                </a:solidFill>
                <a:latin typeface="Tw Cen MT" panose="020B0602020104020603" pitchFamily="34" charset="0"/>
              </a:rPr>
            </a:br>
            <a:r>
              <a:rPr lang="en-US" sz="1600" b="0" dirty="0" smtClean="0">
                <a:latin typeface="Tw Cen MT" panose="020B0602020104020603" pitchFamily="34" charset="0"/>
              </a:rPr>
              <a:t/>
            </a:r>
            <a:br>
              <a:rPr lang="en-US" sz="1600" b="0" dirty="0" smtClean="0">
                <a:latin typeface="Tw Cen MT" panose="020B0602020104020603" pitchFamily="34" charset="0"/>
              </a:rPr>
            </a:br>
            <a:r>
              <a:rPr lang="en-US" sz="1600" b="0" dirty="0" smtClean="0">
                <a:latin typeface="Tw Cen MT" panose="020B0602020104020603" pitchFamily="34" charset="0"/>
              </a:rPr>
              <a:t>VERTICAL ILLUMINANCE: </a:t>
            </a:r>
            <a:r>
              <a:rPr lang="en-US" sz="1600" b="0" dirty="0" smtClean="0">
                <a:solidFill>
                  <a:schemeClr val="accent1"/>
                </a:solidFill>
                <a:latin typeface="Tw Cen MT" panose="020B0602020104020603" pitchFamily="34" charset="0"/>
              </a:rPr>
              <a:t>300 LUX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u="sng" dirty="0" smtClean="0">
                <a:latin typeface="Tw Cen MT" panose="020B0602020104020603" pitchFamily="34" charset="0"/>
              </a:rPr>
              <a:t>SCIENCE LAB: PRESENTATION AREA</a:t>
            </a:r>
            <a:r>
              <a:rPr lang="en-US" sz="1600" b="0" dirty="0" smtClean="0">
                <a:latin typeface="Tw Cen MT" panose="020B0602020104020603" pitchFamily="34" charset="0"/>
              </a:rPr>
              <a:t/>
            </a:r>
            <a:br>
              <a:rPr lang="en-US" sz="1600" b="0" dirty="0" smtClean="0">
                <a:latin typeface="Tw Cen MT" panose="020B0602020104020603" pitchFamily="34" charset="0"/>
              </a:rPr>
            </a:br>
            <a:r>
              <a:rPr lang="en-US" sz="1600" b="0" dirty="0">
                <a:latin typeface="Tw Cen MT" panose="020B0602020104020603" pitchFamily="34" charset="0"/>
              </a:rPr>
              <a:t/>
            </a:r>
            <a:br>
              <a:rPr lang="en-US" sz="1600" b="0" dirty="0">
                <a:latin typeface="Tw Cen MT" panose="020B0602020104020603" pitchFamily="34" charset="0"/>
              </a:rPr>
            </a:br>
            <a:r>
              <a:rPr lang="en-US" sz="1600" b="0" dirty="0">
                <a:latin typeface="Tw Cen MT" panose="020B0602020104020603" pitchFamily="34" charset="0"/>
              </a:rPr>
              <a:t>HORIZANTAL ILLUMINANCE: </a:t>
            </a:r>
            <a:r>
              <a:rPr lang="en-US" sz="1600" b="0" dirty="0" smtClean="0">
                <a:solidFill>
                  <a:schemeClr val="accent1"/>
                </a:solidFill>
                <a:latin typeface="Tw Cen MT" panose="020B0602020104020603" pitchFamily="34" charset="0"/>
              </a:rPr>
              <a:t>1000 LUX</a:t>
            </a:r>
            <a:br>
              <a:rPr lang="en-US" sz="1600" b="0" dirty="0" smtClean="0">
                <a:solidFill>
                  <a:schemeClr val="accent1"/>
                </a:solidFill>
                <a:latin typeface="Tw Cen MT" panose="020B0602020104020603" pitchFamily="34" charset="0"/>
              </a:rPr>
            </a:br>
            <a:r>
              <a:rPr lang="en-US" sz="1600" b="0" dirty="0">
                <a:latin typeface="Tw Cen MT" panose="020B0602020104020603" pitchFamily="34" charset="0"/>
              </a:rPr>
              <a:t/>
            </a:r>
            <a:br>
              <a:rPr lang="en-US" sz="1600" b="0" dirty="0">
                <a:latin typeface="Tw Cen MT" panose="020B0602020104020603" pitchFamily="34" charset="0"/>
              </a:rPr>
            </a:br>
            <a:r>
              <a:rPr lang="en-US" sz="1600" b="0" dirty="0">
                <a:latin typeface="Tw Cen MT" panose="020B0602020104020603" pitchFamily="34" charset="0"/>
              </a:rPr>
              <a:t>VERTICAL ILLUMINANCE: </a:t>
            </a:r>
            <a:r>
              <a:rPr lang="en-US" sz="1600" b="0" dirty="0" smtClean="0">
                <a:solidFill>
                  <a:schemeClr val="accent1"/>
                </a:solidFill>
                <a:latin typeface="Tw Cen MT" panose="020B0602020104020603" pitchFamily="34" charset="0"/>
              </a:rPr>
              <a:t>500 </a:t>
            </a:r>
            <a:r>
              <a:rPr lang="en-US" sz="1600" b="0" dirty="0">
                <a:solidFill>
                  <a:schemeClr val="accent1"/>
                </a:solidFill>
                <a:latin typeface="Tw Cen MT" panose="020B0602020104020603" pitchFamily="34" charset="0"/>
              </a:rPr>
              <a:t>LUX</a:t>
            </a:r>
          </a:p>
          <a:p>
            <a:r>
              <a:rPr lang="en-US" sz="1600" b="0" dirty="0" smtClean="0">
                <a:latin typeface="Tw Cen MT" panose="020B0602020104020603" pitchFamily="34" charset="0"/>
              </a:rPr>
              <a:t> </a:t>
            </a: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u="sng" dirty="0" smtClean="0">
                <a:latin typeface="Tw Cen MT" panose="020B0602020104020603" pitchFamily="34" charset="0"/>
              </a:rPr>
              <a:t>LIGHTING POWER ALLOWANCES</a:t>
            </a:r>
            <a:r>
              <a:rPr lang="en-US" sz="1600" b="0" dirty="0" smtClean="0">
                <a:latin typeface="Tw Cen MT" panose="020B0602020104020603" pitchFamily="34" charset="0"/>
              </a:rPr>
              <a:t/>
            </a:r>
            <a:br>
              <a:rPr lang="en-US" sz="1600" b="0" dirty="0" smtClean="0">
                <a:latin typeface="Tw Cen MT" panose="020B0602020104020603" pitchFamily="34" charset="0"/>
              </a:rPr>
            </a:br>
            <a:r>
              <a:rPr lang="en-US" sz="1600" b="0" dirty="0" smtClean="0">
                <a:latin typeface="Tw Cen MT" panose="020B0602020104020603" pitchFamily="34" charset="0"/>
              </a:rPr>
              <a:t/>
            </a:r>
            <a:br>
              <a:rPr lang="en-US" sz="1600" b="0" dirty="0" smtClean="0">
                <a:latin typeface="Tw Cen MT" panose="020B0602020104020603" pitchFamily="34" charset="0"/>
              </a:rPr>
            </a:br>
            <a:r>
              <a:rPr lang="en-US" sz="1600" b="0" dirty="0" smtClean="0">
                <a:latin typeface="Tw Cen MT" panose="020B0602020104020603" pitchFamily="34" charset="0"/>
              </a:rPr>
              <a:t>WORKSHOP: </a:t>
            </a:r>
            <a:r>
              <a:rPr lang="en-US" sz="1600" b="0" dirty="0" smtClean="0">
                <a:solidFill>
                  <a:schemeClr val="accent1"/>
                </a:solidFill>
                <a:latin typeface="Tw Cen MT" panose="020B0602020104020603" pitchFamily="34" charset="0"/>
              </a:rPr>
              <a:t>1.59</a:t>
            </a:r>
            <a:r>
              <a:rPr lang="en-US" sz="1600" b="0" dirty="0" smtClean="0">
                <a:solidFill>
                  <a:schemeClr val="accent1"/>
                </a:solidFill>
                <a:latin typeface="Tw Cen MT" panose="020B0602020104020603" pitchFamily="34" charset="0"/>
              </a:rPr>
              <a:t> W/FT</a:t>
            </a:r>
            <a:r>
              <a:rPr lang="en-US" sz="1600" baseline="30000" dirty="0" smtClean="0">
                <a:solidFill>
                  <a:schemeClr val="accent1"/>
                </a:solidFill>
                <a:latin typeface="Tw Cen MT" panose="020B0602020104020603" pitchFamily="34" charset="0"/>
              </a:rPr>
              <a:t>2</a:t>
            </a:r>
            <a:br>
              <a:rPr lang="en-US" sz="1600" baseline="30000" dirty="0" smtClean="0">
                <a:solidFill>
                  <a:schemeClr val="accent1"/>
                </a:solidFill>
                <a:latin typeface="Tw Cen MT" panose="020B0602020104020603" pitchFamily="34" charset="0"/>
              </a:rPr>
            </a:br>
            <a:r>
              <a:rPr lang="en-US" sz="1600" baseline="30000" dirty="0" smtClean="0">
                <a:solidFill>
                  <a:schemeClr val="accent1"/>
                </a:solidFill>
                <a:latin typeface="Tw Cen MT" panose="020B0602020104020603" pitchFamily="34" charset="0"/>
              </a:rPr>
              <a:t/>
            </a:r>
            <a:br>
              <a:rPr lang="en-US" sz="1600" baseline="30000" dirty="0" smtClean="0">
                <a:solidFill>
                  <a:schemeClr val="accent1"/>
                </a:solidFill>
                <a:latin typeface="Tw Cen MT" panose="020B0602020104020603" pitchFamily="34" charset="0"/>
              </a:rPr>
            </a:br>
            <a:endParaRPr lang="en-US" sz="1600" b="0" dirty="0" smtClean="0">
              <a:latin typeface="Tw Cen MT" panose="020B0602020104020603" pitchFamily="34" charset="0"/>
            </a:endParaRPr>
          </a:p>
          <a:p>
            <a:endParaRPr lang="en-US" sz="2000" b="0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824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Content Placeholder 3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482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1111"/>
            <a:ext cx="4628084" cy="1065808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sp>
        <p:nvSpPr>
          <p:cNvPr id="75" name="Rectangle 74"/>
          <p:cNvSpPr/>
          <p:nvPr/>
        </p:nvSpPr>
        <p:spPr>
          <a:xfrm>
            <a:off x="4628084" y="-5556"/>
            <a:ext cx="7563915" cy="8693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088" y="858190"/>
            <a:ext cx="7560132" cy="4674247"/>
          </a:xfrm>
        </p:spPr>
      </p:pic>
      <p:sp>
        <p:nvSpPr>
          <p:cNvPr id="10" name="Rectangle 9"/>
          <p:cNvSpPr/>
          <p:nvPr/>
        </p:nvSpPr>
        <p:spPr>
          <a:xfrm>
            <a:off x="0" y="5521325"/>
            <a:ext cx="12188219" cy="1336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26881"/>
            <a:ext cx="463187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NANOMEDICINE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631872" y="1"/>
            <a:ext cx="0" cy="6852443"/>
          </a:xfrm>
          <a:prstGeom prst="line">
            <a:avLst/>
          </a:prstGeom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4631869" y="5532437"/>
            <a:ext cx="7560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WORKSTATION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35" name="Text Placeholder 2"/>
          <p:cNvSpPr txBox="1">
            <a:spLocks/>
          </p:cNvSpPr>
          <p:nvPr/>
        </p:nvSpPr>
        <p:spPr>
          <a:xfrm>
            <a:off x="4631869" y="0"/>
            <a:ext cx="7560130" cy="863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DESIGN SOLUTION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886870" y="498449"/>
            <a:ext cx="2858127" cy="370491"/>
            <a:chOff x="886870" y="498449"/>
            <a:chExt cx="2858127" cy="370491"/>
          </a:xfrm>
        </p:grpSpPr>
        <p:grpSp>
          <p:nvGrpSpPr>
            <p:cNvPr id="64" name="Group 63"/>
            <p:cNvGrpSpPr/>
            <p:nvPr/>
          </p:nvGrpSpPr>
          <p:grpSpPr>
            <a:xfrm>
              <a:off x="886870" y="498449"/>
              <a:ext cx="347031" cy="342122"/>
              <a:chOff x="0" y="0"/>
              <a:chExt cx="1828800" cy="1819469"/>
            </a:xfrm>
          </p:grpSpPr>
          <p:sp>
            <p:nvSpPr>
              <p:cNvPr id="71" name="Donut 70"/>
              <p:cNvSpPr/>
              <p:nvPr/>
            </p:nvSpPr>
            <p:spPr>
              <a:xfrm>
                <a:off x="0" y="0"/>
                <a:ext cx="1828800" cy="1819469"/>
              </a:xfrm>
              <a:prstGeom prst="donut">
                <a:avLst>
                  <a:gd name="adj" fmla="val 8429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72" name="Teardrop 71"/>
              <p:cNvSpPr/>
              <p:nvPr/>
            </p:nvSpPr>
            <p:spPr>
              <a:xfrm rot="8057985">
                <a:off x="505792" y="351728"/>
                <a:ext cx="810627" cy="810541"/>
              </a:xfrm>
              <a:prstGeom prst="teardrop">
                <a:avLst>
                  <a:gd name="adj" fmla="val 147713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732452" y="592909"/>
                <a:ext cx="367787" cy="36347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82740" y="499968"/>
              <a:ext cx="343741" cy="365225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45708" y="498449"/>
              <a:ext cx="343741" cy="359854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27192" y="498929"/>
              <a:ext cx="343741" cy="365225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01256" y="499968"/>
              <a:ext cx="343741" cy="365225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09085" y="498449"/>
              <a:ext cx="346426" cy="368077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560969" y="498449"/>
              <a:ext cx="346996" cy="370491"/>
            </a:xfrm>
            <a:prstGeom prst="rect">
              <a:avLst/>
            </a:prstGeom>
          </p:spPr>
        </p:pic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993176" y="3371161"/>
            <a:ext cx="675135" cy="70508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8334299" y="3371161"/>
            <a:ext cx="675135" cy="705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0678665" y="3371161"/>
            <a:ext cx="675135" cy="705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Placeholder 5"/>
          <p:cNvSpPr>
            <a:spLocks noGrp="1"/>
          </p:cNvSpPr>
          <p:nvPr>
            <p:ph type="body" idx="1"/>
          </p:nvPr>
        </p:nvSpPr>
        <p:spPr>
          <a:xfrm>
            <a:off x="705394" y="863748"/>
            <a:ext cx="3930263" cy="4663132"/>
          </a:xfrm>
        </p:spPr>
        <p:txBody>
          <a:bodyPr anchor="t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latin typeface="Tw Cen MT" panose="020B0602020104020603" pitchFamily="34" charset="0"/>
              </a:rPr>
              <a:t>PROVIDE TARGET ILLUMINANCE RECOMMENDED FOR SCIENCE LABS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latin typeface="Tw Cen MT" panose="020B0602020104020603" pitchFamily="34" charset="0"/>
              </a:rPr>
              <a:t>WORKSTATION BENCHES ARE </a:t>
            </a:r>
            <a:r>
              <a:rPr lang="en-US" sz="1600" b="0" dirty="0" smtClean="0">
                <a:solidFill>
                  <a:srgbClr val="FF0000"/>
                </a:solidFill>
                <a:latin typeface="Tw Cen MT" panose="020B0602020104020603" pitchFamily="34" charset="0"/>
              </a:rPr>
              <a:t>PRIORITY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latin typeface="Tw Cen MT" panose="020B0602020104020603" pitchFamily="34" charset="0"/>
              </a:rPr>
              <a:t>AVOID SHELVING, CASEWORK, AND </a:t>
            </a:r>
            <a:r>
              <a:rPr lang="en-US" sz="1600" b="0" dirty="0" smtClean="0">
                <a:solidFill>
                  <a:schemeClr val="accent1"/>
                </a:solidFill>
                <a:latin typeface="Tw Cen MT" panose="020B0602020104020603" pitchFamily="34" charset="0"/>
              </a:rPr>
              <a:t>FUME HOODS</a:t>
            </a:r>
          </a:p>
          <a:p>
            <a:endParaRPr lang="en-US" sz="2000" b="0" dirty="0">
              <a:latin typeface="Tw Cen MT" panose="020B0602020104020603" pitchFamily="34" charset="0"/>
            </a:endParaRPr>
          </a:p>
          <a:p>
            <a:r>
              <a:rPr lang="en-US" sz="2000" b="0" dirty="0" smtClean="0">
                <a:latin typeface="Tw Cen MT" panose="020B0602020104020603" pitchFamily="34" charset="0"/>
              </a:rPr>
              <a:t> </a:t>
            </a:r>
            <a:endParaRPr lang="en-US" sz="2000" b="0" dirty="0">
              <a:latin typeface="Tw Cen MT" panose="020B0602020104020603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082301" y="1715784"/>
            <a:ext cx="472611" cy="165537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7263573" y="1715784"/>
            <a:ext cx="472611" cy="261991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9607939" y="1727493"/>
            <a:ext cx="472611" cy="261991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8429020" y="1719560"/>
            <a:ext cx="472611" cy="165537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763723" y="1722136"/>
            <a:ext cx="472611" cy="165537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811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1111"/>
            <a:ext cx="4628084" cy="1065808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sp>
        <p:nvSpPr>
          <p:cNvPr id="75" name="Rectangle 74"/>
          <p:cNvSpPr/>
          <p:nvPr/>
        </p:nvSpPr>
        <p:spPr>
          <a:xfrm>
            <a:off x="4628084" y="-5556"/>
            <a:ext cx="7563915" cy="8693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088" y="858190"/>
            <a:ext cx="7560132" cy="4674247"/>
          </a:xfrm>
        </p:spPr>
      </p:pic>
      <p:sp>
        <p:nvSpPr>
          <p:cNvPr id="10" name="Rectangle 9"/>
          <p:cNvSpPr/>
          <p:nvPr/>
        </p:nvSpPr>
        <p:spPr>
          <a:xfrm>
            <a:off x="0" y="5521325"/>
            <a:ext cx="12188219" cy="1336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26881"/>
            <a:ext cx="463187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NANOMEDICINE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631872" y="1"/>
            <a:ext cx="0" cy="6852443"/>
          </a:xfrm>
          <a:prstGeom prst="line">
            <a:avLst/>
          </a:prstGeom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4631869" y="5532437"/>
            <a:ext cx="7560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WORKSTATION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705394" y="863748"/>
            <a:ext cx="3930263" cy="4663132"/>
          </a:xfrm>
        </p:spPr>
        <p:txBody>
          <a:bodyPr anchor="t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latin typeface="Tw Cen MT" panose="020B0602020104020603" pitchFamily="34" charset="0"/>
              </a:rPr>
              <a:t>RECESSED LINEAR TROFFER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latin typeface="Tw Cen MT" panose="020B0602020104020603" pitchFamily="34" charset="0"/>
            </a:endParaRPr>
          </a:p>
          <a:p>
            <a:endParaRPr lang="en-US" sz="2000" b="0" dirty="0">
              <a:latin typeface="Tw Cen MT" panose="020B0602020104020603" pitchFamily="34" charset="0"/>
            </a:endParaRPr>
          </a:p>
          <a:p>
            <a:r>
              <a:rPr lang="en-US" sz="2000" b="0" dirty="0" smtClean="0">
                <a:latin typeface="Tw Cen MT" panose="020B0602020104020603" pitchFamily="34" charset="0"/>
              </a:rPr>
              <a:t> </a:t>
            </a:r>
            <a:endParaRPr lang="en-US" sz="2000" b="0" dirty="0">
              <a:latin typeface="Tw Cen MT" panose="020B0602020104020603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07182" y="1721937"/>
            <a:ext cx="109104" cy="257470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127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025987" y="1721937"/>
            <a:ext cx="109104" cy="257470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127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844886" y="1721937"/>
            <a:ext cx="110836" cy="15356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127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686551" y="1721937"/>
            <a:ext cx="110836" cy="15356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127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877884" y="1721937"/>
            <a:ext cx="109104" cy="257470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127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9396689" y="1721937"/>
            <a:ext cx="109104" cy="257470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127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8215588" y="1721937"/>
            <a:ext cx="110836" cy="15356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127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026910" y="1721937"/>
            <a:ext cx="110836" cy="15356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127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0190688" y="1721937"/>
            <a:ext cx="109104" cy="257470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127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1709493" y="1721937"/>
            <a:ext cx="109104" cy="257470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127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0520640" y="1721937"/>
            <a:ext cx="110836" cy="15356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127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1370057" y="1721937"/>
            <a:ext cx="110836" cy="15356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127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 Placeholder 2"/>
          <p:cNvSpPr txBox="1">
            <a:spLocks/>
          </p:cNvSpPr>
          <p:nvPr/>
        </p:nvSpPr>
        <p:spPr>
          <a:xfrm>
            <a:off x="4631869" y="0"/>
            <a:ext cx="7560130" cy="863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DESIGN SOLUTION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886870" y="498449"/>
            <a:ext cx="2858127" cy="370491"/>
            <a:chOff x="886870" y="498449"/>
            <a:chExt cx="2858127" cy="370491"/>
          </a:xfrm>
        </p:grpSpPr>
        <p:grpSp>
          <p:nvGrpSpPr>
            <p:cNvPr id="64" name="Group 63"/>
            <p:cNvGrpSpPr/>
            <p:nvPr/>
          </p:nvGrpSpPr>
          <p:grpSpPr>
            <a:xfrm>
              <a:off x="886870" y="498449"/>
              <a:ext cx="347031" cy="342122"/>
              <a:chOff x="0" y="0"/>
              <a:chExt cx="1828800" cy="1819469"/>
            </a:xfrm>
          </p:grpSpPr>
          <p:sp>
            <p:nvSpPr>
              <p:cNvPr id="71" name="Donut 70"/>
              <p:cNvSpPr/>
              <p:nvPr/>
            </p:nvSpPr>
            <p:spPr>
              <a:xfrm>
                <a:off x="0" y="0"/>
                <a:ext cx="1828800" cy="1819469"/>
              </a:xfrm>
              <a:prstGeom prst="donut">
                <a:avLst>
                  <a:gd name="adj" fmla="val 8429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72" name="Teardrop 71"/>
              <p:cNvSpPr/>
              <p:nvPr/>
            </p:nvSpPr>
            <p:spPr>
              <a:xfrm rot="8057985">
                <a:off x="505792" y="351728"/>
                <a:ext cx="810627" cy="810541"/>
              </a:xfrm>
              <a:prstGeom prst="teardrop">
                <a:avLst>
                  <a:gd name="adj" fmla="val 147713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732452" y="592909"/>
                <a:ext cx="367787" cy="36347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82740" y="499968"/>
              <a:ext cx="343741" cy="365225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45708" y="498449"/>
              <a:ext cx="343741" cy="359854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27192" y="498929"/>
              <a:ext cx="343741" cy="365225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01256" y="499968"/>
              <a:ext cx="343741" cy="365225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09085" y="498449"/>
              <a:ext cx="346426" cy="368077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560969" y="498449"/>
              <a:ext cx="346996" cy="370491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65" y="2469668"/>
            <a:ext cx="564985" cy="56498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993176" y="3371161"/>
            <a:ext cx="675135" cy="705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8334299" y="3371161"/>
            <a:ext cx="675135" cy="705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0678665" y="3371161"/>
            <a:ext cx="675135" cy="705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6082301" y="1715784"/>
            <a:ext cx="472611" cy="165537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7263573" y="1715784"/>
            <a:ext cx="472611" cy="261991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9607939" y="1727493"/>
            <a:ext cx="472611" cy="261991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8429020" y="1719560"/>
            <a:ext cx="472611" cy="165537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10763723" y="1722136"/>
            <a:ext cx="472611" cy="165537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53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1111"/>
            <a:ext cx="4628084" cy="1065808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sp>
        <p:nvSpPr>
          <p:cNvPr id="75" name="Rectangle 74"/>
          <p:cNvSpPr/>
          <p:nvPr/>
        </p:nvSpPr>
        <p:spPr>
          <a:xfrm>
            <a:off x="4628084" y="-5556"/>
            <a:ext cx="7563915" cy="8693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088" y="858190"/>
            <a:ext cx="7560132" cy="4674247"/>
          </a:xfrm>
        </p:spPr>
      </p:pic>
      <p:sp>
        <p:nvSpPr>
          <p:cNvPr id="10" name="Rectangle 9"/>
          <p:cNvSpPr/>
          <p:nvPr/>
        </p:nvSpPr>
        <p:spPr>
          <a:xfrm>
            <a:off x="0" y="5521325"/>
            <a:ext cx="12188219" cy="1336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26881"/>
            <a:ext cx="463187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NANOMEDICINE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631872" y="1"/>
            <a:ext cx="0" cy="6852443"/>
          </a:xfrm>
          <a:prstGeom prst="line">
            <a:avLst/>
          </a:prstGeom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4631869" y="5532437"/>
            <a:ext cx="7560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WORKSTATION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5706403" y="4652267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6413785" y="4652267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113936" y="4652267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7810812" y="4652267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8522513" y="4652267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9208874" y="4652267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9940561" y="4652267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10614822" y="4652267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11340874" y="4652267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12008560" y="4651352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 Placeholder 2"/>
          <p:cNvSpPr txBox="1">
            <a:spLocks/>
          </p:cNvSpPr>
          <p:nvPr/>
        </p:nvSpPr>
        <p:spPr>
          <a:xfrm>
            <a:off x="4631869" y="0"/>
            <a:ext cx="7560130" cy="863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DESIGN SOLUTION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886870" y="498449"/>
            <a:ext cx="2858127" cy="370491"/>
            <a:chOff x="886870" y="498449"/>
            <a:chExt cx="2858127" cy="370491"/>
          </a:xfrm>
        </p:grpSpPr>
        <p:grpSp>
          <p:nvGrpSpPr>
            <p:cNvPr id="64" name="Group 63"/>
            <p:cNvGrpSpPr/>
            <p:nvPr/>
          </p:nvGrpSpPr>
          <p:grpSpPr>
            <a:xfrm>
              <a:off x="886870" y="498449"/>
              <a:ext cx="347031" cy="342122"/>
              <a:chOff x="0" y="0"/>
              <a:chExt cx="1828800" cy="1819469"/>
            </a:xfrm>
          </p:grpSpPr>
          <p:sp>
            <p:nvSpPr>
              <p:cNvPr id="71" name="Donut 70"/>
              <p:cNvSpPr/>
              <p:nvPr/>
            </p:nvSpPr>
            <p:spPr>
              <a:xfrm>
                <a:off x="0" y="0"/>
                <a:ext cx="1828800" cy="1819469"/>
              </a:xfrm>
              <a:prstGeom prst="donut">
                <a:avLst>
                  <a:gd name="adj" fmla="val 8429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72" name="Teardrop 71"/>
              <p:cNvSpPr/>
              <p:nvPr/>
            </p:nvSpPr>
            <p:spPr>
              <a:xfrm rot="8057985">
                <a:off x="505792" y="351728"/>
                <a:ext cx="810627" cy="810541"/>
              </a:xfrm>
              <a:prstGeom prst="teardrop">
                <a:avLst>
                  <a:gd name="adj" fmla="val 147713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732452" y="592909"/>
                <a:ext cx="367787" cy="36347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82740" y="499968"/>
              <a:ext cx="343741" cy="365225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45708" y="498449"/>
              <a:ext cx="343741" cy="359854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27192" y="498929"/>
              <a:ext cx="343741" cy="365225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01256" y="499968"/>
              <a:ext cx="343741" cy="365225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09085" y="498449"/>
              <a:ext cx="346426" cy="368077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560969" y="498449"/>
              <a:ext cx="346996" cy="370491"/>
            </a:xfrm>
            <a:prstGeom prst="rect">
              <a:avLst/>
            </a:prstGeom>
          </p:spPr>
        </p:pic>
      </p:grpSp>
      <p:sp>
        <p:nvSpPr>
          <p:cNvPr id="45" name="Text Placeholder 5"/>
          <p:cNvSpPr>
            <a:spLocks noGrp="1"/>
          </p:cNvSpPr>
          <p:nvPr>
            <p:ph type="body" idx="1"/>
          </p:nvPr>
        </p:nvSpPr>
        <p:spPr>
          <a:xfrm>
            <a:off x="705394" y="863748"/>
            <a:ext cx="3930263" cy="4663132"/>
          </a:xfrm>
        </p:spPr>
        <p:txBody>
          <a:bodyPr anchor="t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latin typeface="Tw Cen MT" panose="020B0602020104020603" pitchFamily="34" charset="0"/>
              </a:rPr>
              <a:t>RECESSED LINEAR TROFFER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latin typeface="Tw Cen MT" panose="020B0602020104020603" pitchFamily="34" charset="0"/>
              </a:rPr>
              <a:t>RECESSED DOWNLIGHTS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latin typeface="Tw Cen MT" panose="020B0602020104020603" pitchFamily="34" charset="0"/>
            </a:endParaRPr>
          </a:p>
          <a:p>
            <a:endParaRPr lang="en-US" sz="2000" b="0" dirty="0">
              <a:latin typeface="Tw Cen MT" panose="020B0602020104020603" pitchFamily="34" charset="0"/>
            </a:endParaRPr>
          </a:p>
          <a:p>
            <a:r>
              <a:rPr lang="en-US" sz="2000" b="0" dirty="0" smtClean="0">
                <a:latin typeface="Tw Cen MT" panose="020B0602020104020603" pitchFamily="34" charset="0"/>
              </a:rPr>
              <a:t> </a:t>
            </a:r>
            <a:endParaRPr lang="en-US" sz="2000" b="0" dirty="0">
              <a:latin typeface="Tw Cen MT" panose="020B0602020104020603" pitchFamily="34" charset="0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65" y="2469668"/>
            <a:ext cx="564985" cy="56498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56" y="3508441"/>
            <a:ext cx="564985" cy="56498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65</a:t>
            </a:fld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5507182" y="1721937"/>
            <a:ext cx="109104" cy="257470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127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7025987" y="1721937"/>
            <a:ext cx="109104" cy="257470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127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5844886" y="1721937"/>
            <a:ext cx="110836" cy="15356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127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6686551" y="1721937"/>
            <a:ext cx="110836" cy="15356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127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7877884" y="1721937"/>
            <a:ext cx="109104" cy="257470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127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9396689" y="1721937"/>
            <a:ext cx="109104" cy="257470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127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8215588" y="1721937"/>
            <a:ext cx="110836" cy="15356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127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9026910" y="1721937"/>
            <a:ext cx="110836" cy="15356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127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10190688" y="1721937"/>
            <a:ext cx="109104" cy="257470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127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11709493" y="1721937"/>
            <a:ext cx="109104" cy="257470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127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10520640" y="1721937"/>
            <a:ext cx="110836" cy="15356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127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11370057" y="1721937"/>
            <a:ext cx="110836" cy="15356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127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5993176" y="3371161"/>
            <a:ext cx="675135" cy="705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8334299" y="3371161"/>
            <a:ext cx="675135" cy="705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10678665" y="3371161"/>
            <a:ext cx="675135" cy="705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6082301" y="1715784"/>
            <a:ext cx="472611" cy="165537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7263573" y="1715784"/>
            <a:ext cx="472611" cy="261991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9607939" y="1727493"/>
            <a:ext cx="472611" cy="261991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8429020" y="1719560"/>
            <a:ext cx="472611" cy="165537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10763723" y="1722136"/>
            <a:ext cx="472611" cy="165537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47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112"/>
            <a:ext cx="4631868" cy="6863555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26881"/>
            <a:ext cx="463187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MEETING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910" y="866526"/>
            <a:ext cx="5426048" cy="4654799"/>
          </a:xfrm>
          <a:noFill/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631869" y="5532437"/>
            <a:ext cx="7560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Tw Cen MT" panose="020B0602020104020603" pitchFamily="34" charset="0"/>
              </a:rPr>
              <a:t>ROOM</a:t>
            </a:r>
            <a:endParaRPr lang="en-US" dirty="0">
              <a:latin typeface="Tw Cen MT" panose="020B0602020104020603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66</a:t>
            </a:fld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1406" y="2448979"/>
            <a:ext cx="1829055" cy="1943371"/>
          </a:xfrm>
          <a:prstGeom prst="rect">
            <a:avLst/>
          </a:prstGeom>
          <a:effectLst>
            <a:outerShdw blurRad="317500" dir="5400000" sx="90000" sy="90000" algn="ctr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697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1111"/>
            <a:ext cx="4628084" cy="1065808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pic>
        <p:nvPicPr>
          <p:cNvPr id="22" name="Content Placeholder 2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657" y="858191"/>
            <a:ext cx="7556343" cy="4674246"/>
          </a:xfrm>
        </p:spPr>
      </p:pic>
      <p:sp>
        <p:nvSpPr>
          <p:cNvPr id="49" name="Rectangle 48"/>
          <p:cNvSpPr/>
          <p:nvPr/>
        </p:nvSpPr>
        <p:spPr>
          <a:xfrm>
            <a:off x="4628084" y="-5556"/>
            <a:ext cx="7563915" cy="8693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521325"/>
            <a:ext cx="12188219" cy="1336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26881"/>
            <a:ext cx="463187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MEETING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631872" y="1"/>
            <a:ext cx="0" cy="6852443"/>
          </a:xfrm>
          <a:prstGeom prst="line">
            <a:avLst/>
          </a:prstGeom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4631869" y="5532437"/>
            <a:ext cx="7560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ROOM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705394" y="863748"/>
            <a:ext cx="3930263" cy="4663132"/>
          </a:xfrm>
        </p:spPr>
        <p:txBody>
          <a:bodyPr anchor="t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latin typeface="Tw Cen MT" panose="020B0602020104020603" pitchFamily="34" charset="0"/>
              </a:rPr>
              <a:t>MAINTAIN TARGET ILLUMINANCE RECOMMENDED FOR CONFERENCING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latin typeface="Tw Cen MT" panose="020B0602020104020603" pitchFamily="34" charset="0"/>
              </a:rPr>
              <a:t>CONSIDER AUDIO - VISUAL EQUIPMENT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latin typeface="Tw Cen MT" panose="020B0602020104020603" pitchFamily="34" charset="0"/>
              </a:rPr>
              <a:t>APPLY 3 SCHEMATIC CONCEPTS</a:t>
            </a:r>
            <a:endParaRPr lang="en-US" sz="2000" b="0" dirty="0" smtClean="0">
              <a:latin typeface="Tw Cen MT" panose="020B0602020104020603" pitchFamily="34" charset="0"/>
            </a:endParaRPr>
          </a:p>
          <a:p>
            <a:endParaRPr lang="en-US" sz="2000" b="0" dirty="0">
              <a:latin typeface="Tw Cen MT" panose="020B0602020104020603" pitchFamily="34" charset="0"/>
            </a:endParaRPr>
          </a:p>
          <a:p>
            <a:r>
              <a:rPr lang="en-US" sz="2000" b="0" dirty="0" smtClean="0">
                <a:latin typeface="Tw Cen MT" panose="020B0602020104020603" pitchFamily="34" charset="0"/>
              </a:rPr>
              <a:t> </a:t>
            </a:r>
            <a:endParaRPr lang="en-US" sz="2000" b="0" dirty="0">
              <a:latin typeface="Tw Cen MT" panose="020B0602020104020603" pitchFamily="34" charset="0"/>
            </a:endParaRPr>
          </a:p>
        </p:txBody>
      </p:sp>
      <p:sp>
        <p:nvSpPr>
          <p:cNvPr id="14" name="Text Placeholder 2"/>
          <p:cNvSpPr txBox="1">
            <a:spLocks/>
          </p:cNvSpPr>
          <p:nvPr/>
        </p:nvSpPr>
        <p:spPr>
          <a:xfrm>
            <a:off x="4635657" y="0"/>
            <a:ext cx="7556343" cy="863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DESIGN CRITERIA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886870" y="495537"/>
            <a:ext cx="2858127" cy="372008"/>
            <a:chOff x="886870" y="495537"/>
            <a:chExt cx="2858127" cy="372008"/>
          </a:xfrm>
        </p:grpSpPr>
        <p:grpSp>
          <p:nvGrpSpPr>
            <p:cNvPr id="38" name="Group 37"/>
            <p:cNvGrpSpPr/>
            <p:nvPr/>
          </p:nvGrpSpPr>
          <p:grpSpPr>
            <a:xfrm>
              <a:off x="886870" y="498449"/>
              <a:ext cx="347031" cy="342122"/>
              <a:chOff x="0" y="0"/>
              <a:chExt cx="1828800" cy="1819469"/>
            </a:xfrm>
          </p:grpSpPr>
          <p:sp>
            <p:nvSpPr>
              <p:cNvPr id="45" name="Donut 44"/>
              <p:cNvSpPr/>
              <p:nvPr/>
            </p:nvSpPr>
            <p:spPr>
              <a:xfrm>
                <a:off x="0" y="0"/>
                <a:ext cx="1828800" cy="1819469"/>
              </a:xfrm>
              <a:prstGeom prst="donut">
                <a:avLst>
                  <a:gd name="adj" fmla="val 8429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6" name="Teardrop 45"/>
              <p:cNvSpPr/>
              <p:nvPr/>
            </p:nvSpPr>
            <p:spPr>
              <a:xfrm rot="8057985">
                <a:off x="505792" y="351728"/>
                <a:ext cx="810627" cy="810541"/>
              </a:xfrm>
              <a:prstGeom prst="teardrop">
                <a:avLst>
                  <a:gd name="adj" fmla="val 147713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732452" y="592909"/>
                <a:ext cx="367787" cy="36347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64224" y="498929"/>
              <a:ext cx="343741" cy="365225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45708" y="498449"/>
              <a:ext cx="343741" cy="359854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27192" y="498929"/>
              <a:ext cx="343741" cy="365225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01256" y="499968"/>
              <a:ext cx="343741" cy="365225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09085" y="498449"/>
              <a:ext cx="346426" cy="368077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79547" y="495537"/>
              <a:ext cx="350126" cy="372008"/>
            </a:xfrm>
            <a:prstGeom prst="rect">
              <a:avLst/>
            </a:prstGeom>
          </p:spPr>
        </p:pic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27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1111"/>
            <a:ext cx="4628084" cy="1065808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pic>
        <p:nvPicPr>
          <p:cNvPr id="22" name="Content Placeholder 2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657" y="858191"/>
            <a:ext cx="7556343" cy="4674246"/>
          </a:xfrm>
        </p:spPr>
      </p:pic>
      <p:sp>
        <p:nvSpPr>
          <p:cNvPr id="49" name="Rectangle 48"/>
          <p:cNvSpPr/>
          <p:nvPr/>
        </p:nvSpPr>
        <p:spPr>
          <a:xfrm>
            <a:off x="4628084" y="-5556"/>
            <a:ext cx="7563915" cy="8693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521325"/>
            <a:ext cx="12188219" cy="1336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26881"/>
            <a:ext cx="463187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MEETING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631872" y="1"/>
            <a:ext cx="0" cy="6852443"/>
          </a:xfrm>
          <a:prstGeom prst="line">
            <a:avLst/>
          </a:prstGeom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4631869" y="5532437"/>
            <a:ext cx="7560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ROOM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14" name="Text Placeholder 2"/>
          <p:cNvSpPr txBox="1">
            <a:spLocks/>
          </p:cNvSpPr>
          <p:nvPr/>
        </p:nvSpPr>
        <p:spPr>
          <a:xfrm>
            <a:off x="4635657" y="0"/>
            <a:ext cx="7556343" cy="863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DESIGN CRITERIA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886870" y="495537"/>
            <a:ext cx="2858127" cy="372008"/>
            <a:chOff x="886870" y="495537"/>
            <a:chExt cx="2858127" cy="372008"/>
          </a:xfrm>
        </p:grpSpPr>
        <p:grpSp>
          <p:nvGrpSpPr>
            <p:cNvPr id="38" name="Group 37"/>
            <p:cNvGrpSpPr/>
            <p:nvPr/>
          </p:nvGrpSpPr>
          <p:grpSpPr>
            <a:xfrm>
              <a:off x="886870" y="498449"/>
              <a:ext cx="347031" cy="342122"/>
              <a:chOff x="0" y="0"/>
              <a:chExt cx="1828800" cy="1819469"/>
            </a:xfrm>
          </p:grpSpPr>
          <p:sp>
            <p:nvSpPr>
              <p:cNvPr id="45" name="Donut 44"/>
              <p:cNvSpPr/>
              <p:nvPr/>
            </p:nvSpPr>
            <p:spPr>
              <a:xfrm>
                <a:off x="0" y="0"/>
                <a:ext cx="1828800" cy="1819469"/>
              </a:xfrm>
              <a:prstGeom prst="donut">
                <a:avLst>
                  <a:gd name="adj" fmla="val 8429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6" name="Teardrop 45"/>
              <p:cNvSpPr/>
              <p:nvPr/>
            </p:nvSpPr>
            <p:spPr>
              <a:xfrm rot="8057985">
                <a:off x="505792" y="351728"/>
                <a:ext cx="810627" cy="810541"/>
              </a:xfrm>
              <a:prstGeom prst="teardrop">
                <a:avLst>
                  <a:gd name="adj" fmla="val 147713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732452" y="592909"/>
                <a:ext cx="367787" cy="36347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64224" y="498929"/>
              <a:ext cx="343741" cy="365225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45708" y="498449"/>
              <a:ext cx="343741" cy="359854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27192" y="498929"/>
              <a:ext cx="343741" cy="365225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01256" y="499968"/>
              <a:ext cx="343741" cy="365225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09085" y="498449"/>
              <a:ext cx="346426" cy="368077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79547" y="495537"/>
              <a:ext cx="350126" cy="372008"/>
            </a:xfrm>
            <a:prstGeom prst="rect">
              <a:avLst/>
            </a:prstGeom>
          </p:spPr>
        </p:pic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68</a:t>
            </a:fld>
            <a:endParaRPr lang="en-US"/>
          </a:p>
        </p:txBody>
      </p:sp>
      <p:sp>
        <p:nvSpPr>
          <p:cNvPr id="25" name="Text Placeholder 5"/>
          <p:cNvSpPr>
            <a:spLocks noGrp="1"/>
          </p:cNvSpPr>
          <p:nvPr>
            <p:ph type="body" idx="1"/>
          </p:nvPr>
        </p:nvSpPr>
        <p:spPr>
          <a:xfrm>
            <a:off x="705394" y="863748"/>
            <a:ext cx="3930263" cy="4663132"/>
          </a:xfrm>
        </p:spPr>
        <p:txBody>
          <a:bodyPr anchor="t">
            <a:normAutofit fontScale="92500" lnSpcReduction="10000"/>
          </a:bodyPr>
          <a:lstStyle/>
          <a:p>
            <a:endParaRPr lang="en-US" sz="1600" b="0" dirty="0">
              <a:latin typeface="Tw Cen MT" panose="020B0602020104020603" pitchFamily="34" charset="0"/>
            </a:endParaRPr>
          </a:p>
          <a:p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u="sng" dirty="0" smtClean="0">
                <a:latin typeface="Tw Cen MT" panose="020B0602020104020603" pitchFamily="34" charset="0"/>
              </a:rPr>
              <a:t>CONFERENCE: MEETING</a:t>
            </a:r>
            <a:r>
              <a:rPr lang="en-US" sz="1600" b="0" dirty="0" smtClean="0">
                <a:latin typeface="Tw Cen MT" panose="020B0602020104020603" pitchFamily="34" charset="0"/>
              </a:rPr>
              <a:t/>
            </a:r>
            <a:br>
              <a:rPr lang="en-US" sz="1600" b="0" dirty="0" smtClean="0">
                <a:latin typeface="Tw Cen MT" panose="020B0602020104020603" pitchFamily="34" charset="0"/>
              </a:rPr>
            </a:br>
            <a:r>
              <a:rPr lang="en-US" sz="1600" b="0" dirty="0" smtClean="0">
                <a:latin typeface="Tw Cen MT" panose="020B0602020104020603" pitchFamily="34" charset="0"/>
              </a:rPr>
              <a:t/>
            </a:r>
            <a:br>
              <a:rPr lang="en-US" sz="1600" b="0" dirty="0" smtClean="0">
                <a:latin typeface="Tw Cen MT" panose="020B0602020104020603" pitchFamily="34" charset="0"/>
              </a:rPr>
            </a:br>
            <a:r>
              <a:rPr lang="en-US" sz="1600" b="0" dirty="0" smtClean="0">
                <a:latin typeface="Tw Cen MT" panose="020B0602020104020603" pitchFamily="34" charset="0"/>
              </a:rPr>
              <a:t>HORIZANTAL ILLUMINANCE: </a:t>
            </a:r>
            <a:r>
              <a:rPr lang="en-US" sz="1600" b="0" dirty="0" smtClean="0">
                <a:solidFill>
                  <a:schemeClr val="accent1"/>
                </a:solidFill>
                <a:latin typeface="Tw Cen MT" panose="020B0602020104020603" pitchFamily="34" charset="0"/>
              </a:rPr>
              <a:t>300</a:t>
            </a:r>
            <a:r>
              <a:rPr lang="en-US" sz="1600" b="0" dirty="0" smtClean="0">
                <a:solidFill>
                  <a:schemeClr val="accent1"/>
                </a:solidFill>
                <a:latin typeface="Tw Cen MT" panose="020B0602020104020603" pitchFamily="34" charset="0"/>
              </a:rPr>
              <a:t> LUX</a:t>
            </a:r>
            <a:br>
              <a:rPr lang="en-US" sz="1600" b="0" dirty="0" smtClean="0">
                <a:solidFill>
                  <a:schemeClr val="accent1"/>
                </a:solidFill>
                <a:latin typeface="Tw Cen MT" panose="020B0602020104020603" pitchFamily="34" charset="0"/>
              </a:rPr>
            </a:br>
            <a:r>
              <a:rPr lang="en-US" sz="1600" b="0" dirty="0" smtClean="0">
                <a:latin typeface="Tw Cen MT" panose="020B0602020104020603" pitchFamily="34" charset="0"/>
              </a:rPr>
              <a:t/>
            </a:r>
            <a:br>
              <a:rPr lang="en-US" sz="1600" b="0" dirty="0" smtClean="0">
                <a:latin typeface="Tw Cen MT" panose="020B0602020104020603" pitchFamily="34" charset="0"/>
              </a:rPr>
            </a:br>
            <a:r>
              <a:rPr lang="en-US" sz="1600" b="0" dirty="0" smtClean="0">
                <a:latin typeface="Tw Cen MT" panose="020B0602020104020603" pitchFamily="34" charset="0"/>
              </a:rPr>
              <a:t>VERTICAL ILLUMINANCE: </a:t>
            </a:r>
            <a:r>
              <a:rPr lang="en-US" sz="1600" b="0" dirty="0" smtClean="0">
                <a:solidFill>
                  <a:schemeClr val="accent1"/>
                </a:solidFill>
                <a:latin typeface="Tw Cen MT" panose="020B0602020104020603" pitchFamily="34" charset="0"/>
              </a:rPr>
              <a:t>100</a:t>
            </a:r>
            <a:r>
              <a:rPr lang="en-US" sz="1600" b="0" dirty="0" smtClean="0">
                <a:solidFill>
                  <a:schemeClr val="accent1"/>
                </a:solidFill>
                <a:latin typeface="Tw Cen MT" panose="020B0602020104020603" pitchFamily="34" charset="0"/>
              </a:rPr>
              <a:t> LUX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u="sng" dirty="0" smtClean="0">
                <a:latin typeface="Tw Cen MT" panose="020B0602020104020603" pitchFamily="34" charset="0"/>
              </a:rPr>
              <a:t>CONFERENCE: AV PRESENTATION</a:t>
            </a:r>
            <a:r>
              <a:rPr lang="en-US" sz="1600" b="0" dirty="0" smtClean="0">
                <a:latin typeface="Tw Cen MT" panose="020B0602020104020603" pitchFamily="34" charset="0"/>
              </a:rPr>
              <a:t/>
            </a:r>
            <a:br>
              <a:rPr lang="en-US" sz="1600" b="0" dirty="0" smtClean="0">
                <a:latin typeface="Tw Cen MT" panose="020B0602020104020603" pitchFamily="34" charset="0"/>
              </a:rPr>
            </a:br>
            <a:r>
              <a:rPr lang="en-US" sz="1600" b="0" dirty="0">
                <a:latin typeface="Tw Cen MT" panose="020B0602020104020603" pitchFamily="34" charset="0"/>
              </a:rPr>
              <a:t/>
            </a:r>
            <a:br>
              <a:rPr lang="en-US" sz="1600" b="0" dirty="0">
                <a:latin typeface="Tw Cen MT" panose="020B0602020104020603" pitchFamily="34" charset="0"/>
              </a:rPr>
            </a:br>
            <a:r>
              <a:rPr lang="en-US" sz="1600" b="0" dirty="0">
                <a:latin typeface="Tw Cen MT" panose="020B0602020104020603" pitchFamily="34" charset="0"/>
              </a:rPr>
              <a:t>HORIZANTAL ILLUMINANCE: </a:t>
            </a:r>
            <a:r>
              <a:rPr lang="en-US" sz="1600" b="0" dirty="0" smtClean="0">
                <a:solidFill>
                  <a:schemeClr val="accent1"/>
                </a:solidFill>
                <a:latin typeface="Tw Cen MT" panose="020B0602020104020603" pitchFamily="34" charset="0"/>
              </a:rPr>
              <a:t>30 LUX</a:t>
            </a:r>
            <a:br>
              <a:rPr lang="en-US" sz="1600" b="0" dirty="0" smtClean="0">
                <a:solidFill>
                  <a:schemeClr val="accent1"/>
                </a:solidFill>
                <a:latin typeface="Tw Cen MT" panose="020B0602020104020603" pitchFamily="34" charset="0"/>
              </a:rPr>
            </a:br>
            <a:r>
              <a:rPr lang="en-US" sz="1600" b="0" dirty="0">
                <a:latin typeface="Tw Cen MT" panose="020B0602020104020603" pitchFamily="34" charset="0"/>
              </a:rPr>
              <a:t/>
            </a:r>
            <a:br>
              <a:rPr lang="en-US" sz="1600" b="0" dirty="0">
                <a:latin typeface="Tw Cen MT" panose="020B0602020104020603" pitchFamily="34" charset="0"/>
              </a:rPr>
            </a:br>
            <a:r>
              <a:rPr lang="en-US" sz="1600" b="0" dirty="0">
                <a:latin typeface="Tw Cen MT" panose="020B0602020104020603" pitchFamily="34" charset="0"/>
              </a:rPr>
              <a:t>VERTICAL ILLUMINANCE: </a:t>
            </a:r>
            <a:r>
              <a:rPr lang="en-US" sz="1600" b="0" dirty="0" smtClean="0">
                <a:solidFill>
                  <a:schemeClr val="accent1"/>
                </a:solidFill>
                <a:latin typeface="Tw Cen MT" panose="020B0602020104020603" pitchFamily="34" charset="0"/>
              </a:rPr>
              <a:t>30 </a:t>
            </a:r>
            <a:r>
              <a:rPr lang="en-US" sz="1600" b="0" dirty="0">
                <a:solidFill>
                  <a:schemeClr val="accent1"/>
                </a:solidFill>
                <a:latin typeface="Tw Cen MT" panose="020B0602020104020603" pitchFamily="34" charset="0"/>
              </a:rPr>
              <a:t>LUX</a:t>
            </a:r>
          </a:p>
          <a:p>
            <a:r>
              <a:rPr lang="en-US" sz="1600" b="0" dirty="0" smtClean="0">
                <a:latin typeface="Tw Cen MT" panose="020B0602020104020603" pitchFamily="34" charset="0"/>
              </a:rPr>
              <a:t> </a:t>
            </a: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u="sng" dirty="0" smtClean="0">
                <a:latin typeface="Tw Cen MT" panose="020B0602020104020603" pitchFamily="34" charset="0"/>
              </a:rPr>
              <a:t>LIGHTING POWER ALLOWANCES</a:t>
            </a:r>
            <a:r>
              <a:rPr lang="en-US" sz="1600" b="0" dirty="0" smtClean="0">
                <a:latin typeface="Tw Cen MT" panose="020B0602020104020603" pitchFamily="34" charset="0"/>
              </a:rPr>
              <a:t/>
            </a:r>
            <a:br>
              <a:rPr lang="en-US" sz="1600" b="0" dirty="0" smtClean="0">
                <a:latin typeface="Tw Cen MT" panose="020B0602020104020603" pitchFamily="34" charset="0"/>
              </a:rPr>
            </a:br>
            <a:r>
              <a:rPr lang="en-US" sz="1600" b="0" dirty="0" smtClean="0">
                <a:latin typeface="Tw Cen MT" panose="020B0602020104020603" pitchFamily="34" charset="0"/>
              </a:rPr>
              <a:t/>
            </a:r>
            <a:br>
              <a:rPr lang="en-US" sz="1600" b="0" dirty="0" smtClean="0">
                <a:latin typeface="Tw Cen MT" panose="020B0602020104020603" pitchFamily="34" charset="0"/>
              </a:rPr>
            </a:br>
            <a:r>
              <a:rPr lang="en-US" sz="1600" b="0" dirty="0" smtClean="0">
                <a:latin typeface="Tw Cen MT" panose="020B0602020104020603" pitchFamily="34" charset="0"/>
              </a:rPr>
              <a:t>CONFERENCE/MEETING: </a:t>
            </a:r>
            <a:r>
              <a:rPr lang="en-US" sz="1600" b="0" dirty="0" smtClean="0">
                <a:solidFill>
                  <a:schemeClr val="accent1"/>
                </a:solidFill>
                <a:latin typeface="Tw Cen MT" panose="020B0602020104020603" pitchFamily="34" charset="0"/>
              </a:rPr>
              <a:t>1.23</a:t>
            </a:r>
            <a:r>
              <a:rPr lang="en-US" sz="1600" b="0" dirty="0" smtClean="0">
                <a:solidFill>
                  <a:schemeClr val="accent1"/>
                </a:solidFill>
                <a:latin typeface="Tw Cen MT" panose="020B0602020104020603" pitchFamily="34" charset="0"/>
              </a:rPr>
              <a:t> W/FT</a:t>
            </a:r>
            <a:r>
              <a:rPr lang="en-US" sz="1600" baseline="30000" dirty="0" smtClean="0">
                <a:solidFill>
                  <a:schemeClr val="accent1"/>
                </a:solidFill>
                <a:latin typeface="Tw Cen MT" panose="020B0602020104020603" pitchFamily="34" charset="0"/>
              </a:rPr>
              <a:t>2</a:t>
            </a:r>
            <a:br>
              <a:rPr lang="en-US" sz="1600" baseline="30000" dirty="0" smtClean="0">
                <a:solidFill>
                  <a:schemeClr val="accent1"/>
                </a:solidFill>
                <a:latin typeface="Tw Cen MT" panose="020B0602020104020603" pitchFamily="34" charset="0"/>
              </a:rPr>
            </a:br>
            <a:r>
              <a:rPr lang="en-US" sz="1600" baseline="30000" dirty="0" smtClean="0">
                <a:solidFill>
                  <a:schemeClr val="accent1"/>
                </a:solidFill>
                <a:latin typeface="Tw Cen MT" panose="020B0602020104020603" pitchFamily="34" charset="0"/>
              </a:rPr>
              <a:t/>
            </a:r>
            <a:br>
              <a:rPr lang="en-US" sz="1600" baseline="30000" dirty="0" smtClean="0">
                <a:solidFill>
                  <a:schemeClr val="accent1"/>
                </a:solidFill>
                <a:latin typeface="Tw Cen MT" panose="020B0602020104020603" pitchFamily="34" charset="0"/>
              </a:rPr>
            </a:br>
            <a:endParaRPr lang="en-US" sz="1600" b="0" dirty="0" smtClean="0">
              <a:latin typeface="Tw Cen MT" panose="020B0602020104020603" pitchFamily="34" charset="0"/>
            </a:endParaRPr>
          </a:p>
          <a:p>
            <a:endParaRPr lang="en-US" sz="2000" b="0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094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1111"/>
            <a:ext cx="4628084" cy="1065808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sp>
        <p:nvSpPr>
          <p:cNvPr id="62" name="Rectangle 61"/>
          <p:cNvSpPr/>
          <p:nvPr/>
        </p:nvSpPr>
        <p:spPr>
          <a:xfrm>
            <a:off x="4628084" y="-5556"/>
            <a:ext cx="7563915" cy="8693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657" y="858191"/>
            <a:ext cx="7556343" cy="4674246"/>
          </a:xfrm>
        </p:spPr>
      </p:pic>
      <p:sp>
        <p:nvSpPr>
          <p:cNvPr id="10" name="Rectangle 9"/>
          <p:cNvSpPr/>
          <p:nvPr/>
        </p:nvSpPr>
        <p:spPr>
          <a:xfrm>
            <a:off x="0" y="5521325"/>
            <a:ext cx="12188219" cy="1336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26881"/>
            <a:ext cx="463187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MEETING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631872" y="1"/>
            <a:ext cx="0" cy="6852443"/>
          </a:xfrm>
          <a:prstGeom prst="line">
            <a:avLst/>
          </a:prstGeom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4631869" y="5532437"/>
            <a:ext cx="7560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ROOM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705394" y="863748"/>
            <a:ext cx="3930263" cy="4663132"/>
          </a:xfrm>
        </p:spPr>
        <p:txBody>
          <a:bodyPr anchor="t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endParaRPr lang="en-US" sz="2000" b="0" dirty="0">
              <a:latin typeface="Tw Cen MT" panose="020B0602020104020603" pitchFamily="34" charset="0"/>
            </a:endParaRPr>
          </a:p>
          <a:p>
            <a:endParaRPr lang="en-US" sz="2000" b="0" dirty="0" smtClean="0">
              <a:latin typeface="Tw Cen MT" panose="020B0602020104020603" pitchFamily="34" charset="0"/>
            </a:endParaRPr>
          </a:p>
          <a:p>
            <a:endParaRPr lang="en-US" sz="2000" b="0" dirty="0">
              <a:latin typeface="Tw Cen MT" panose="020B0602020104020603" pitchFamily="34" charset="0"/>
            </a:endParaRPr>
          </a:p>
          <a:p>
            <a:r>
              <a:rPr lang="en-US" sz="2000" b="0" dirty="0" smtClean="0">
                <a:latin typeface="Tw Cen MT" panose="020B0602020104020603" pitchFamily="34" charset="0"/>
              </a:rPr>
              <a:t> </a:t>
            </a:r>
            <a:endParaRPr lang="en-US" sz="2000" b="0" dirty="0">
              <a:latin typeface="Tw Cen MT" panose="020B0602020104020603" pitchFamily="34" charset="0"/>
            </a:endParaRPr>
          </a:p>
        </p:txBody>
      </p:sp>
      <p:sp>
        <p:nvSpPr>
          <p:cNvPr id="25" name="Text Placeholder 2"/>
          <p:cNvSpPr txBox="1">
            <a:spLocks/>
          </p:cNvSpPr>
          <p:nvPr/>
        </p:nvSpPr>
        <p:spPr>
          <a:xfrm>
            <a:off x="4631869" y="0"/>
            <a:ext cx="7560130" cy="863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DESIGN SOLUTION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886870" y="495537"/>
            <a:ext cx="2858127" cy="372008"/>
            <a:chOff x="886870" y="495537"/>
            <a:chExt cx="2858127" cy="372008"/>
          </a:xfrm>
        </p:grpSpPr>
        <p:grpSp>
          <p:nvGrpSpPr>
            <p:cNvPr id="51" name="Group 50"/>
            <p:cNvGrpSpPr/>
            <p:nvPr/>
          </p:nvGrpSpPr>
          <p:grpSpPr>
            <a:xfrm>
              <a:off x="886870" y="498449"/>
              <a:ext cx="347031" cy="342122"/>
              <a:chOff x="0" y="0"/>
              <a:chExt cx="1828800" cy="1819469"/>
            </a:xfrm>
          </p:grpSpPr>
          <p:sp>
            <p:nvSpPr>
              <p:cNvPr id="58" name="Donut 57"/>
              <p:cNvSpPr/>
              <p:nvPr/>
            </p:nvSpPr>
            <p:spPr>
              <a:xfrm>
                <a:off x="0" y="0"/>
                <a:ext cx="1828800" cy="1819469"/>
              </a:xfrm>
              <a:prstGeom prst="donut">
                <a:avLst>
                  <a:gd name="adj" fmla="val 8429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9" name="Teardrop 58"/>
              <p:cNvSpPr/>
              <p:nvPr/>
            </p:nvSpPr>
            <p:spPr>
              <a:xfrm rot="8057985">
                <a:off x="505792" y="351728"/>
                <a:ext cx="810627" cy="810541"/>
              </a:xfrm>
              <a:prstGeom prst="teardrop">
                <a:avLst>
                  <a:gd name="adj" fmla="val 147713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732452" y="592909"/>
                <a:ext cx="367787" cy="36347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64224" y="498929"/>
              <a:ext cx="343741" cy="365225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45708" y="498449"/>
              <a:ext cx="343741" cy="359854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27192" y="498929"/>
              <a:ext cx="343741" cy="365225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01256" y="499968"/>
              <a:ext cx="343741" cy="365225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09085" y="498449"/>
              <a:ext cx="346426" cy="368077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79547" y="495537"/>
              <a:ext cx="350126" cy="372008"/>
            </a:xfrm>
            <a:prstGeom prst="rect">
              <a:avLst/>
            </a:prstGeom>
          </p:spPr>
        </p:pic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59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1111"/>
            <a:ext cx="4628084" cy="1065808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sp>
        <p:nvSpPr>
          <p:cNvPr id="37" name="Rectangle 36"/>
          <p:cNvSpPr/>
          <p:nvPr/>
        </p:nvSpPr>
        <p:spPr>
          <a:xfrm>
            <a:off x="4628084" y="-5556"/>
            <a:ext cx="7563915" cy="8693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521325"/>
            <a:ext cx="12188219" cy="1336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26881"/>
            <a:ext cx="463187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PROJECT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869" y="858191"/>
            <a:ext cx="7560131" cy="4663134"/>
          </a:xfrm>
          <a:noFill/>
        </p:spPr>
      </p:pic>
      <p:cxnSp>
        <p:nvCxnSpPr>
          <p:cNvPr id="8" name="Straight Connector 7"/>
          <p:cNvCxnSpPr/>
          <p:nvPr/>
        </p:nvCxnSpPr>
        <p:spPr>
          <a:xfrm flipV="1">
            <a:off x="4631872" y="1"/>
            <a:ext cx="0" cy="6852443"/>
          </a:xfrm>
          <a:prstGeom prst="line">
            <a:avLst/>
          </a:prstGeom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4631869" y="5532437"/>
            <a:ext cx="7560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LOCATION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705394" y="863748"/>
            <a:ext cx="3930263" cy="4663132"/>
          </a:xfrm>
        </p:spPr>
        <p:txBody>
          <a:bodyPr anchor="t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0" dirty="0" smtClean="0">
                <a:solidFill>
                  <a:srgbClr val="FF0000"/>
                </a:solidFill>
                <a:latin typeface="Tw Cen MT" panose="020B0602020104020603" pitchFamily="34" charset="0"/>
              </a:rPr>
              <a:t>SCHOOL OF DENTISTRY</a:t>
            </a:r>
            <a:endParaRPr lang="en-US" sz="2000" b="0" dirty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0" dirty="0" smtClean="0">
                <a:solidFill>
                  <a:srgbClr val="1CD840"/>
                </a:solidFill>
                <a:latin typeface="Tw Cen MT" panose="020B0602020104020603" pitchFamily="34" charset="0"/>
              </a:rPr>
              <a:t>SCHOOL OF MEDICINE</a:t>
            </a:r>
            <a:endParaRPr lang="en-US" sz="2000" b="0" dirty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0" dirty="0" smtClean="0">
                <a:solidFill>
                  <a:schemeClr val="accent1"/>
                </a:solidFill>
                <a:latin typeface="Tw Cen MT" panose="020B0602020104020603" pitchFamily="34" charset="0"/>
              </a:rPr>
              <a:t>SCHOOL OF PHARMACY</a:t>
            </a:r>
          </a:p>
          <a:p>
            <a:endParaRPr lang="en-US" sz="2000" b="0" dirty="0" smtClean="0">
              <a:latin typeface="Tw Cen MT" panose="020B0602020104020603" pitchFamily="34" charset="0"/>
            </a:endParaRPr>
          </a:p>
          <a:p>
            <a:endParaRPr lang="en-US" sz="2000" b="0" dirty="0">
              <a:latin typeface="Tw Cen MT" panose="020B0602020104020603" pitchFamily="34" charset="0"/>
            </a:endParaRPr>
          </a:p>
        </p:txBody>
      </p:sp>
      <p:sp>
        <p:nvSpPr>
          <p:cNvPr id="15" name="Text Placeholder 2"/>
          <p:cNvSpPr txBox="1">
            <a:spLocks/>
          </p:cNvSpPr>
          <p:nvPr/>
        </p:nvSpPr>
        <p:spPr>
          <a:xfrm>
            <a:off x="4631869" y="0"/>
            <a:ext cx="7560131" cy="863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666 W. BALTIMORE ST. 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888924" y="497203"/>
            <a:ext cx="2856073" cy="369323"/>
            <a:chOff x="888924" y="497203"/>
            <a:chExt cx="2856073" cy="369323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82740" y="499968"/>
              <a:ext cx="343741" cy="365225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64224" y="498929"/>
              <a:ext cx="343741" cy="365225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45708" y="498449"/>
              <a:ext cx="343741" cy="359854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27192" y="498929"/>
              <a:ext cx="343741" cy="365225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01256" y="499968"/>
              <a:ext cx="343741" cy="365225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09085" y="498449"/>
              <a:ext cx="346426" cy="368077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88924" y="497203"/>
              <a:ext cx="347031" cy="344717"/>
            </a:xfrm>
            <a:prstGeom prst="rect">
              <a:avLst/>
            </a:prstGeom>
          </p:spPr>
        </p:pic>
      </p:grpSp>
      <p:sp>
        <p:nvSpPr>
          <p:cNvPr id="20" name="Isosceles Triangle 19"/>
          <p:cNvSpPr/>
          <p:nvPr/>
        </p:nvSpPr>
        <p:spPr>
          <a:xfrm>
            <a:off x="11468100" y="1183142"/>
            <a:ext cx="533399" cy="478849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1567134" y="1292659"/>
            <a:ext cx="790575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85299" y="2438400"/>
            <a:ext cx="422803" cy="653176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538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1111"/>
            <a:ext cx="4628084" cy="1065808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sp>
        <p:nvSpPr>
          <p:cNvPr id="62" name="Rectangle 61"/>
          <p:cNvSpPr/>
          <p:nvPr/>
        </p:nvSpPr>
        <p:spPr>
          <a:xfrm>
            <a:off x="4628084" y="-5556"/>
            <a:ext cx="7563915" cy="8693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657" y="858191"/>
            <a:ext cx="7556343" cy="4674246"/>
          </a:xfrm>
        </p:spPr>
      </p:pic>
      <p:sp>
        <p:nvSpPr>
          <p:cNvPr id="10" name="Rectangle 9"/>
          <p:cNvSpPr/>
          <p:nvPr/>
        </p:nvSpPr>
        <p:spPr>
          <a:xfrm>
            <a:off x="0" y="5521325"/>
            <a:ext cx="12188219" cy="1336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26881"/>
            <a:ext cx="463187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MEETING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631872" y="1"/>
            <a:ext cx="0" cy="6852443"/>
          </a:xfrm>
          <a:prstGeom prst="line">
            <a:avLst/>
          </a:prstGeom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4631869" y="5532437"/>
            <a:ext cx="7560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ROOM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705394" y="863748"/>
            <a:ext cx="3930263" cy="4663132"/>
          </a:xfrm>
        </p:spPr>
        <p:txBody>
          <a:bodyPr anchor="t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latin typeface="Tw Cen MT" panose="020B0602020104020603" pitchFamily="34" charset="0"/>
              </a:rPr>
              <a:t>RECESSED LINEAR COVE</a:t>
            </a:r>
          </a:p>
          <a:p>
            <a:endParaRPr lang="en-US" sz="2000" b="0" dirty="0">
              <a:latin typeface="Tw Cen MT" panose="020B0602020104020603" pitchFamily="34" charset="0"/>
            </a:endParaRPr>
          </a:p>
          <a:p>
            <a:endParaRPr lang="en-US" sz="2000" b="0" dirty="0" smtClean="0">
              <a:latin typeface="Tw Cen MT" panose="020B0602020104020603" pitchFamily="34" charset="0"/>
            </a:endParaRPr>
          </a:p>
          <a:p>
            <a:endParaRPr lang="en-US" sz="2000" b="0" dirty="0">
              <a:latin typeface="Tw Cen MT" panose="020B0602020104020603" pitchFamily="34" charset="0"/>
            </a:endParaRPr>
          </a:p>
          <a:p>
            <a:r>
              <a:rPr lang="en-US" sz="2000" b="0" dirty="0" smtClean="0">
                <a:latin typeface="Tw Cen MT" panose="020B0602020104020603" pitchFamily="34" charset="0"/>
              </a:rPr>
              <a:t> </a:t>
            </a:r>
            <a:endParaRPr lang="en-US" sz="2000" b="0" dirty="0">
              <a:latin typeface="Tw Cen MT" panose="020B0602020104020603" pitchFamily="34" charset="0"/>
            </a:endParaRPr>
          </a:p>
        </p:txBody>
      </p:sp>
      <p:sp>
        <p:nvSpPr>
          <p:cNvPr id="25" name="Text Placeholder 2"/>
          <p:cNvSpPr txBox="1">
            <a:spLocks/>
          </p:cNvSpPr>
          <p:nvPr/>
        </p:nvSpPr>
        <p:spPr>
          <a:xfrm>
            <a:off x="4631869" y="0"/>
            <a:ext cx="7560130" cy="863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DESIGN SOLUTION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886870" y="495537"/>
            <a:ext cx="2858127" cy="372008"/>
            <a:chOff x="886870" y="495537"/>
            <a:chExt cx="2858127" cy="372008"/>
          </a:xfrm>
        </p:grpSpPr>
        <p:grpSp>
          <p:nvGrpSpPr>
            <p:cNvPr id="51" name="Group 50"/>
            <p:cNvGrpSpPr/>
            <p:nvPr/>
          </p:nvGrpSpPr>
          <p:grpSpPr>
            <a:xfrm>
              <a:off x="886870" y="498449"/>
              <a:ext cx="347031" cy="342122"/>
              <a:chOff x="0" y="0"/>
              <a:chExt cx="1828800" cy="1819469"/>
            </a:xfrm>
          </p:grpSpPr>
          <p:sp>
            <p:nvSpPr>
              <p:cNvPr id="58" name="Donut 57"/>
              <p:cNvSpPr/>
              <p:nvPr/>
            </p:nvSpPr>
            <p:spPr>
              <a:xfrm>
                <a:off x="0" y="0"/>
                <a:ext cx="1828800" cy="1819469"/>
              </a:xfrm>
              <a:prstGeom prst="donut">
                <a:avLst>
                  <a:gd name="adj" fmla="val 8429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9" name="Teardrop 58"/>
              <p:cNvSpPr/>
              <p:nvPr/>
            </p:nvSpPr>
            <p:spPr>
              <a:xfrm rot="8057985">
                <a:off x="505792" y="351728"/>
                <a:ext cx="810627" cy="810541"/>
              </a:xfrm>
              <a:prstGeom prst="teardrop">
                <a:avLst>
                  <a:gd name="adj" fmla="val 147713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732452" y="592909"/>
                <a:ext cx="367787" cy="36347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64224" y="498929"/>
              <a:ext cx="343741" cy="365225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45708" y="498449"/>
              <a:ext cx="343741" cy="359854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27192" y="498929"/>
              <a:ext cx="343741" cy="365225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01256" y="499968"/>
              <a:ext cx="343741" cy="365225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09085" y="498449"/>
              <a:ext cx="346426" cy="368077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79547" y="495537"/>
              <a:ext cx="350126" cy="372008"/>
            </a:xfrm>
            <a:prstGeom prst="rect">
              <a:avLst/>
            </a:prstGeom>
          </p:spPr>
        </p:pic>
      </p:grpSp>
      <p:cxnSp>
        <p:nvCxnSpPr>
          <p:cNvPr id="22" name="Straight Connector 21"/>
          <p:cNvCxnSpPr/>
          <p:nvPr/>
        </p:nvCxnSpPr>
        <p:spPr>
          <a:xfrm>
            <a:off x="6607810" y="1742818"/>
            <a:ext cx="1382851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101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248982" y="1752008"/>
            <a:ext cx="1382851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101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22" y="2804565"/>
            <a:ext cx="564985" cy="56498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13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-1" y="1054698"/>
            <a:ext cx="4635655" cy="44831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1111"/>
            <a:ext cx="4628084" cy="1065808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sp>
        <p:nvSpPr>
          <p:cNvPr id="38" name="Rectangle 37"/>
          <p:cNvSpPr/>
          <p:nvPr/>
        </p:nvSpPr>
        <p:spPr>
          <a:xfrm>
            <a:off x="4628083" y="865193"/>
            <a:ext cx="7563917" cy="46672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4628084" y="-5556"/>
            <a:ext cx="7563915" cy="8693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8" r="12873"/>
          <a:stretch/>
        </p:blipFill>
        <p:spPr>
          <a:xfrm>
            <a:off x="4772407" y="1436590"/>
            <a:ext cx="7286625" cy="4097292"/>
          </a:xfrm>
        </p:spPr>
      </p:pic>
      <p:sp>
        <p:nvSpPr>
          <p:cNvPr id="10" name="Rectangle 9"/>
          <p:cNvSpPr/>
          <p:nvPr/>
        </p:nvSpPr>
        <p:spPr>
          <a:xfrm>
            <a:off x="0" y="5521325"/>
            <a:ext cx="12188219" cy="1336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26881"/>
            <a:ext cx="463187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MEETING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631869" y="5532437"/>
            <a:ext cx="7560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ROOM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25" name="Text Placeholder 2"/>
          <p:cNvSpPr txBox="1">
            <a:spLocks/>
          </p:cNvSpPr>
          <p:nvPr/>
        </p:nvSpPr>
        <p:spPr>
          <a:xfrm>
            <a:off x="4631869" y="0"/>
            <a:ext cx="7560130" cy="863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DESIGN SOLUTION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886870" y="495537"/>
            <a:ext cx="2858127" cy="372008"/>
            <a:chOff x="886870" y="495537"/>
            <a:chExt cx="2858127" cy="372008"/>
          </a:xfrm>
        </p:grpSpPr>
        <p:grpSp>
          <p:nvGrpSpPr>
            <p:cNvPr id="51" name="Group 50"/>
            <p:cNvGrpSpPr/>
            <p:nvPr/>
          </p:nvGrpSpPr>
          <p:grpSpPr>
            <a:xfrm>
              <a:off x="886870" y="498449"/>
              <a:ext cx="347031" cy="342122"/>
              <a:chOff x="0" y="0"/>
              <a:chExt cx="1828800" cy="1819469"/>
            </a:xfrm>
          </p:grpSpPr>
          <p:sp>
            <p:nvSpPr>
              <p:cNvPr id="58" name="Donut 57"/>
              <p:cNvSpPr/>
              <p:nvPr/>
            </p:nvSpPr>
            <p:spPr>
              <a:xfrm>
                <a:off x="0" y="0"/>
                <a:ext cx="1828800" cy="1819469"/>
              </a:xfrm>
              <a:prstGeom prst="donut">
                <a:avLst>
                  <a:gd name="adj" fmla="val 8429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9" name="Teardrop 58"/>
              <p:cNvSpPr/>
              <p:nvPr/>
            </p:nvSpPr>
            <p:spPr>
              <a:xfrm rot="8057985">
                <a:off x="505792" y="351728"/>
                <a:ext cx="810627" cy="810541"/>
              </a:xfrm>
              <a:prstGeom prst="teardrop">
                <a:avLst>
                  <a:gd name="adj" fmla="val 147713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732452" y="592909"/>
                <a:ext cx="367787" cy="36347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64224" y="498929"/>
              <a:ext cx="343741" cy="365225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45708" y="498449"/>
              <a:ext cx="343741" cy="359854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27192" y="498929"/>
              <a:ext cx="343741" cy="365225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01256" y="499968"/>
              <a:ext cx="343741" cy="365225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09085" y="498449"/>
              <a:ext cx="346426" cy="368077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79547" y="495537"/>
              <a:ext cx="350126" cy="372008"/>
            </a:xfrm>
            <a:prstGeom prst="rect">
              <a:avLst/>
            </a:prstGeom>
          </p:spPr>
        </p:pic>
      </p:grpSp>
      <p:sp>
        <p:nvSpPr>
          <p:cNvPr id="64" name="Text Placeholder 5"/>
          <p:cNvSpPr>
            <a:spLocks noGrp="1"/>
          </p:cNvSpPr>
          <p:nvPr>
            <p:ph type="body" idx="1"/>
          </p:nvPr>
        </p:nvSpPr>
        <p:spPr>
          <a:xfrm>
            <a:off x="705394" y="863748"/>
            <a:ext cx="3930263" cy="4663132"/>
          </a:xfrm>
        </p:spPr>
        <p:txBody>
          <a:bodyPr anchor="t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NORTH WALL SECTION VIEW</a:t>
            </a:r>
          </a:p>
          <a:p>
            <a:endParaRPr lang="en-US" sz="2000" b="0" dirty="0">
              <a:latin typeface="Tw Cen MT" panose="020B0602020104020603" pitchFamily="34" charset="0"/>
            </a:endParaRPr>
          </a:p>
          <a:p>
            <a:endParaRPr lang="en-US" sz="2000" b="0" dirty="0" smtClean="0">
              <a:latin typeface="Tw Cen MT" panose="020B0602020104020603" pitchFamily="34" charset="0"/>
            </a:endParaRPr>
          </a:p>
          <a:p>
            <a:endParaRPr lang="en-US" sz="2000" b="0" dirty="0">
              <a:latin typeface="Tw Cen MT" panose="020B0602020104020603" pitchFamily="34" charset="0"/>
            </a:endParaRPr>
          </a:p>
          <a:p>
            <a:r>
              <a:rPr lang="en-US" sz="2000" b="0" dirty="0" smtClean="0">
                <a:latin typeface="Tw Cen MT" panose="020B0602020104020603" pitchFamily="34" charset="0"/>
              </a:rPr>
              <a:t> </a:t>
            </a:r>
            <a:endParaRPr lang="en-US" sz="2000" b="0" dirty="0">
              <a:latin typeface="Tw Cen MT" panose="020B0602020104020603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87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" y="1054698"/>
            <a:ext cx="4635655" cy="44831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1111"/>
            <a:ext cx="4628084" cy="1065808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sp>
        <p:nvSpPr>
          <p:cNvPr id="38" name="Rectangle 37"/>
          <p:cNvSpPr/>
          <p:nvPr/>
        </p:nvSpPr>
        <p:spPr>
          <a:xfrm>
            <a:off x="4628083" y="865193"/>
            <a:ext cx="7563917" cy="46672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4628084" y="-5556"/>
            <a:ext cx="7563915" cy="8693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8" r="12873"/>
          <a:stretch/>
        </p:blipFill>
        <p:spPr>
          <a:xfrm>
            <a:off x="4772407" y="1436590"/>
            <a:ext cx="7286625" cy="4097292"/>
          </a:xfrm>
        </p:spPr>
      </p:pic>
      <p:sp>
        <p:nvSpPr>
          <p:cNvPr id="10" name="Rectangle 9"/>
          <p:cNvSpPr/>
          <p:nvPr/>
        </p:nvSpPr>
        <p:spPr>
          <a:xfrm>
            <a:off x="0" y="5521325"/>
            <a:ext cx="12188219" cy="1336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26881"/>
            <a:ext cx="463187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MEETING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631869" y="5532437"/>
            <a:ext cx="7560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ROOM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6696075" y="2514602"/>
            <a:ext cx="1590675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2"/>
          <p:cNvSpPr txBox="1">
            <a:spLocks/>
          </p:cNvSpPr>
          <p:nvPr/>
        </p:nvSpPr>
        <p:spPr>
          <a:xfrm>
            <a:off x="4631869" y="0"/>
            <a:ext cx="7560130" cy="863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DESIGN SOLUTION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886870" y="495537"/>
            <a:ext cx="2858127" cy="372008"/>
            <a:chOff x="886870" y="495537"/>
            <a:chExt cx="2858127" cy="372008"/>
          </a:xfrm>
        </p:grpSpPr>
        <p:grpSp>
          <p:nvGrpSpPr>
            <p:cNvPr id="51" name="Group 50"/>
            <p:cNvGrpSpPr/>
            <p:nvPr/>
          </p:nvGrpSpPr>
          <p:grpSpPr>
            <a:xfrm>
              <a:off x="886870" y="498449"/>
              <a:ext cx="347031" cy="342122"/>
              <a:chOff x="0" y="0"/>
              <a:chExt cx="1828800" cy="1819469"/>
            </a:xfrm>
          </p:grpSpPr>
          <p:sp>
            <p:nvSpPr>
              <p:cNvPr id="58" name="Donut 57"/>
              <p:cNvSpPr/>
              <p:nvPr/>
            </p:nvSpPr>
            <p:spPr>
              <a:xfrm>
                <a:off x="0" y="0"/>
                <a:ext cx="1828800" cy="1819469"/>
              </a:xfrm>
              <a:prstGeom prst="donut">
                <a:avLst>
                  <a:gd name="adj" fmla="val 8429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9" name="Teardrop 58"/>
              <p:cNvSpPr/>
              <p:nvPr/>
            </p:nvSpPr>
            <p:spPr>
              <a:xfrm rot="8057985">
                <a:off x="505792" y="351728"/>
                <a:ext cx="810627" cy="810541"/>
              </a:xfrm>
              <a:prstGeom prst="teardrop">
                <a:avLst>
                  <a:gd name="adj" fmla="val 147713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732452" y="592909"/>
                <a:ext cx="367787" cy="36347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64224" y="498929"/>
              <a:ext cx="343741" cy="365225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45708" y="498449"/>
              <a:ext cx="343741" cy="359854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27192" y="498929"/>
              <a:ext cx="343741" cy="365225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01256" y="499968"/>
              <a:ext cx="343741" cy="365225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09085" y="498449"/>
              <a:ext cx="346426" cy="368077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79547" y="495537"/>
              <a:ext cx="350126" cy="372008"/>
            </a:xfrm>
            <a:prstGeom prst="rect">
              <a:avLst/>
            </a:prstGeom>
          </p:spPr>
        </p:pic>
      </p:grpSp>
      <p:cxnSp>
        <p:nvCxnSpPr>
          <p:cNvPr id="41" name="Straight Connector 40"/>
          <p:cNvCxnSpPr/>
          <p:nvPr/>
        </p:nvCxnSpPr>
        <p:spPr>
          <a:xfrm flipV="1">
            <a:off x="8619743" y="2514600"/>
            <a:ext cx="1571957" cy="1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6546017" y="2371725"/>
            <a:ext cx="1904617" cy="1634873"/>
          </a:xfrm>
          <a:prstGeom prst="rect">
            <a:avLst/>
          </a:prstGeom>
          <a:gradFill flip="none" rotWithShape="1">
            <a:gsLst>
              <a:gs pos="12000">
                <a:schemeClr val="accent4">
                  <a:alpha val="28000"/>
                  <a:lumMod val="30000"/>
                  <a:lumOff val="70000"/>
                </a:schemeClr>
              </a:gs>
              <a:gs pos="88000">
                <a:schemeClr val="accent4">
                  <a:lumMod val="40000"/>
                  <a:lumOff val="60000"/>
                  <a:shade val="67500"/>
                  <a:satMod val="115000"/>
                </a:schemeClr>
              </a:gs>
              <a:gs pos="98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0"/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8453412" y="2378474"/>
            <a:ext cx="1904617" cy="1634873"/>
          </a:xfrm>
          <a:prstGeom prst="rect">
            <a:avLst/>
          </a:prstGeom>
          <a:gradFill flip="none" rotWithShape="1">
            <a:gsLst>
              <a:gs pos="12000">
                <a:schemeClr val="accent4">
                  <a:alpha val="28000"/>
                  <a:lumMod val="30000"/>
                  <a:lumOff val="70000"/>
                </a:schemeClr>
              </a:gs>
              <a:gs pos="88000">
                <a:schemeClr val="accent4">
                  <a:lumMod val="40000"/>
                  <a:lumOff val="60000"/>
                  <a:shade val="67500"/>
                  <a:satMod val="115000"/>
                </a:schemeClr>
              </a:gs>
              <a:gs pos="98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0"/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Placeholder 5"/>
          <p:cNvSpPr>
            <a:spLocks noGrp="1"/>
          </p:cNvSpPr>
          <p:nvPr>
            <p:ph type="body" idx="1"/>
          </p:nvPr>
        </p:nvSpPr>
        <p:spPr>
          <a:xfrm>
            <a:off x="705394" y="863748"/>
            <a:ext cx="3930263" cy="4663132"/>
          </a:xfrm>
        </p:spPr>
        <p:txBody>
          <a:bodyPr anchor="t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RECESSED LINEAR COVE</a:t>
            </a:r>
          </a:p>
          <a:p>
            <a:endParaRPr lang="en-US" sz="2000" b="0" dirty="0">
              <a:latin typeface="Tw Cen MT" panose="020B0602020104020603" pitchFamily="34" charset="0"/>
            </a:endParaRPr>
          </a:p>
          <a:p>
            <a:endParaRPr lang="en-US" sz="2000" b="0" dirty="0" smtClean="0">
              <a:latin typeface="Tw Cen MT" panose="020B0602020104020603" pitchFamily="34" charset="0"/>
            </a:endParaRPr>
          </a:p>
          <a:p>
            <a:endParaRPr lang="en-US" sz="2000" b="0" dirty="0">
              <a:latin typeface="Tw Cen MT" panose="020B0602020104020603" pitchFamily="34" charset="0"/>
            </a:endParaRPr>
          </a:p>
          <a:p>
            <a:r>
              <a:rPr lang="en-US" sz="2000" b="0" dirty="0" smtClean="0">
                <a:latin typeface="Tw Cen MT" panose="020B0602020104020603" pitchFamily="34" charset="0"/>
              </a:rPr>
              <a:t> </a:t>
            </a:r>
            <a:endParaRPr lang="en-US" sz="2000" b="0" dirty="0">
              <a:latin typeface="Tw Cen MT" panose="020B0602020104020603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22" y="2804565"/>
            <a:ext cx="564985" cy="56498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72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067549" y="3067050"/>
            <a:ext cx="852489" cy="6096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342900" dist="381000" dir="5400000" sx="129000" sy="129000" algn="ctr" rotWithShape="0">
              <a:srgbClr val="000000">
                <a:alpha val="43137"/>
              </a:srgb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8998527" y="3067050"/>
            <a:ext cx="852489" cy="6096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342900" dist="381000" dir="5400000" sx="129000" sy="129000" algn="ctr" rotWithShape="0">
              <a:srgbClr val="000000">
                <a:alpha val="43137"/>
              </a:srgb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09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1111"/>
            <a:ext cx="4628084" cy="1065808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sp>
        <p:nvSpPr>
          <p:cNvPr id="62" name="Rectangle 61"/>
          <p:cNvSpPr/>
          <p:nvPr/>
        </p:nvSpPr>
        <p:spPr>
          <a:xfrm>
            <a:off x="4628084" y="-5556"/>
            <a:ext cx="7563915" cy="8693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657" y="858191"/>
            <a:ext cx="7556343" cy="4674246"/>
          </a:xfrm>
        </p:spPr>
      </p:pic>
      <p:sp>
        <p:nvSpPr>
          <p:cNvPr id="10" name="Rectangle 9"/>
          <p:cNvSpPr/>
          <p:nvPr/>
        </p:nvSpPr>
        <p:spPr>
          <a:xfrm>
            <a:off x="0" y="5521325"/>
            <a:ext cx="12188219" cy="1336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26881"/>
            <a:ext cx="463187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MEETING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631872" y="1"/>
            <a:ext cx="0" cy="6852443"/>
          </a:xfrm>
          <a:prstGeom prst="line">
            <a:avLst/>
          </a:prstGeom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705394" y="863748"/>
            <a:ext cx="3930263" cy="4663132"/>
          </a:xfrm>
        </p:spPr>
        <p:txBody>
          <a:bodyPr anchor="t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endParaRPr lang="en-US" sz="2000" b="0" dirty="0">
              <a:latin typeface="Tw Cen MT" panose="020B0602020104020603" pitchFamily="34" charset="0"/>
            </a:endParaRPr>
          </a:p>
          <a:p>
            <a:endParaRPr lang="en-US" sz="2000" b="0" dirty="0" smtClean="0">
              <a:latin typeface="Tw Cen MT" panose="020B0602020104020603" pitchFamily="34" charset="0"/>
            </a:endParaRPr>
          </a:p>
          <a:p>
            <a:endParaRPr lang="en-US" sz="2000" b="0" dirty="0">
              <a:latin typeface="Tw Cen MT" panose="020B0602020104020603" pitchFamily="34" charset="0"/>
            </a:endParaRPr>
          </a:p>
          <a:p>
            <a:r>
              <a:rPr lang="en-US" sz="2000" b="0" dirty="0" smtClean="0">
                <a:latin typeface="Tw Cen MT" panose="020B0602020104020603" pitchFamily="34" charset="0"/>
              </a:rPr>
              <a:t> </a:t>
            </a:r>
            <a:endParaRPr lang="en-US" sz="2000" b="0" dirty="0">
              <a:latin typeface="Tw Cen MT" panose="020B0602020104020603" pitchFamily="34" charset="0"/>
            </a:endParaRPr>
          </a:p>
        </p:txBody>
      </p:sp>
      <p:sp>
        <p:nvSpPr>
          <p:cNvPr id="25" name="Text Placeholder 2"/>
          <p:cNvSpPr txBox="1">
            <a:spLocks/>
          </p:cNvSpPr>
          <p:nvPr/>
        </p:nvSpPr>
        <p:spPr>
          <a:xfrm>
            <a:off x="4631869" y="0"/>
            <a:ext cx="7560130" cy="863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DESIGN SOLUTION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886870" y="495537"/>
            <a:ext cx="2858127" cy="372008"/>
            <a:chOff x="886870" y="495537"/>
            <a:chExt cx="2858127" cy="372008"/>
          </a:xfrm>
        </p:grpSpPr>
        <p:grpSp>
          <p:nvGrpSpPr>
            <p:cNvPr id="51" name="Group 50"/>
            <p:cNvGrpSpPr/>
            <p:nvPr/>
          </p:nvGrpSpPr>
          <p:grpSpPr>
            <a:xfrm>
              <a:off x="886870" y="498449"/>
              <a:ext cx="347031" cy="342122"/>
              <a:chOff x="0" y="0"/>
              <a:chExt cx="1828800" cy="1819469"/>
            </a:xfrm>
          </p:grpSpPr>
          <p:sp>
            <p:nvSpPr>
              <p:cNvPr id="58" name="Donut 57"/>
              <p:cNvSpPr/>
              <p:nvPr/>
            </p:nvSpPr>
            <p:spPr>
              <a:xfrm>
                <a:off x="0" y="0"/>
                <a:ext cx="1828800" cy="1819469"/>
              </a:xfrm>
              <a:prstGeom prst="donut">
                <a:avLst>
                  <a:gd name="adj" fmla="val 8429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9" name="Teardrop 58"/>
              <p:cNvSpPr/>
              <p:nvPr/>
            </p:nvSpPr>
            <p:spPr>
              <a:xfrm rot="8057985">
                <a:off x="505792" y="351728"/>
                <a:ext cx="810627" cy="810541"/>
              </a:xfrm>
              <a:prstGeom prst="teardrop">
                <a:avLst>
                  <a:gd name="adj" fmla="val 147713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732452" y="592909"/>
                <a:ext cx="367787" cy="36347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64224" y="498929"/>
              <a:ext cx="343741" cy="365225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45708" y="498449"/>
              <a:ext cx="343741" cy="359854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27192" y="498929"/>
              <a:ext cx="343741" cy="365225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01256" y="499968"/>
              <a:ext cx="343741" cy="365225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09085" y="498449"/>
              <a:ext cx="346426" cy="368077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79547" y="495537"/>
              <a:ext cx="350126" cy="372008"/>
            </a:xfrm>
            <a:prstGeom prst="rect">
              <a:avLst/>
            </a:prstGeom>
          </p:spPr>
        </p:pic>
      </p:grpSp>
      <p:cxnSp>
        <p:nvCxnSpPr>
          <p:cNvPr id="22" name="Straight Connector 21"/>
          <p:cNvCxnSpPr/>
          <p:nvPr/>
        </p:nvCxnSpPr>
        <p:spPr>
          <a:xfrm>
            <a:off x="6607810" y="1742818"/>
            <a:ext cx="1382851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101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248982" y="1752008"/>
            <a:ext cx="1382851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101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1"/>
          <p:cNvSpPr txBox="1">
            <a:spLocks/>
          </p:cNvSpPr>
          <p:nvPr/>
        </p:nvSpPr>
        <p:spPr>
          <a:xfrm>
            <a:off x="4631869" y="5532437"/>
            <a:ext cx="7560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ROOM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FIRST CONCEPT</a:t>
            </a:r>
            <a:endParaRPr lang="en-US" sz="24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53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Content Placeholder 3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923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1111"/>
            <a:ext cx="4628084" cy="1065808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sp>
        <p:nvSpPr>
          <p:cNvPr id="62" name="Rectangle 61"/>
          <p:cNvSpPr/>
          <p:nvPr/>
        </p:nvSpPr>
        <p:spPr>
          <a:xfrm>
            <a:off x="4628084" y="-5556"/>
            <a:ext cx="7563915" cy="8693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657" y="858191"/>
            <a:ext cx="7556343" cy="4674246"/>
          </a:xfrm>
        </p:spPr>
      </p:pic>
      <p:sp>
        <p:nvSpPr>
          <p:cNvPr id="10" name="Rectangle 9"/>
          <p:cNvSpPr/>
          <p:nvPr/>
        </p:nvSpPr>
        <p:spPr>
          <a:xfrm>
            <a:off x="0" y="5521325"/>
            <a:ext cx="12188219" cy="1336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26881"/>
            <a:ext cx="463187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MEETING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631872" y="1"/>
            <a:ext cx="0" cy="6852443"/>
          </a:xfrm>
          <a:prstGeom prst="line">
            <a:avLst/>
          </a:prstGeom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705394" y="863748"/>
            <a:ext cx="3930263" cy="4663132"/>
          </a:xfrm>
        </p:spPr>
        <p:txBody>
          <a:bodyPr anchor="t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endParaRPr lang="en-US" sz="2000" b="0" dirty="0">
              <a:latin typeface="Tw Cen MT" panose="020B0602020104020603" pitchFamily="34" charset="0"/>
            </a:endParaRPr>
          </a:p>
          <a:p>
            <a:endParaRPr lang="en-US" sz="2000" b="0" dirty="0" smtClean="0">
              <a:latin typeface="Tw Cen MT" panose="020B0602020104020603" pitchFamily="34" charset="0"/>
            </a:endParaRPr>
          </a:p>
          <a:p>
            <a:endParaRPr lang="en-US" sz="2000" b="0" dirty="0">
              <a:latin typeface="Tw Cen MT" panose="020B0602020104020603" pitchFamily="34" charset="0"/>
            </a:endParaRPr>
          </a:p>
          <a:p>
            <a:r>
              <a:rPr lang="en-US" sz="2000" b="0" dirty="0" smtClean="0">
                <a:latin typeface="Tw Cen MT" panose="020B0602020104020603" pitchFamily="34" charset="0"/>
              </a:rPr>
              <a:t> </a:t>
            </a:r>
            <a:endParaRPr lang="en-US" sz="2000" b="0" dirty="0">
              <a:latin typeface="Tw Cen MT" panose="020B0602020104020603" pitchFamily="34" charset="0"/>
            </a:endParaRPr>
          </a:p>
        </p:txBody>
      </p:sp>
      <p:sp>
        <p:nvSpPr>
          <p:cNvPr id="25" name="Text Placeholder 2"/>
          <p:cNvSpPr txBox="1">
            <a:spLocks/>
          </p:cNvSpPr>
          <p:nvPr/>
        </p:nvSpPr>
        <p:spPr>
          <a:xfrm>
            <a:off x="4631869" y="0"/>
            <a:ext cx="7560130" cy="863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DESIGN SOLUTION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886870" y="495537"/>
            <a:ext cx="2858127" cy="372008"/>
            <a:chOff x="886870" y="495537"/>
            <a:chExt cx="2858127" cy="372008"/>
          </a:xfrm>
        </p:grpSpPr>
        <p:grpSp>
          <p:nvGrpSpPr>
            <p:cNvPr id="51" name="Group 50"/>
            <p:cNvGrpSpPr/>
            <p:nvPr/>
          </p:nvGrpSpPr>
          <p:grpSpPr>
            <a:xfrm>
              <a:off x="886870" y="498449"/>
              <a:ext cx="347031" cy="342122"/>
              <a:chOff x="0" y="0"/>
              <a:chExt cx="1828800" cy="1819469"/>
            </a:xfrm>
          </p:grpSpPr>
          <p:sp>
            <p:nvSpPr>
              <p:cNvPr id="58" name="Donut 57"/>
              <p:cNvSpPr/>
              <p:nvPr/>
            </p:nvSpPr>
            <p:spPr>
              <a:xfrm>
                <a:off x="0" y="0"/>
                <a:ext cx="1828800" cy="1819469"/>
              </a:xfrm>
              <a:prstGeom prst="donut">
                <a:avLst>
                  <a:gd name="adj" fmla="val 8429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9" name="Teardrop 58"/>
              <p:cNvSpPr/>
              <p:nvPr/>
            </p:nvSpPr>
            <p:spPr>
              <a:xfrm rot="8057985">
                <a:off x="505792" y="351728"/>
                <a:ext cx="810627" cy="810541"/>
              </a:xfrm>
              <a:prstGeom prst="teardrop">
                <a:avLst>
                  <a:gd name="adj" fmla="val 147713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732452" y="592909"/>
                <a:ext cx="367787" cy="36347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64224" y="498929"/>
              <a:ext cx="343741" cy="365225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45708" y="498449"/>
              <a:ext cx="343741" cy="359854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27192" y="498929"/>
              <a:ext cx="343741" cy="365225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01256" y="499968"/>
              <a:ext cx="343741" cy="365225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09085" y="498449"/>
              <a:ext cx="346426" cy="368077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79547" y="495537"/>
              <a:ext cx="350126" cy="372008"/>
            </a:xfrm>
            <a:prstGeom prst="rect">
              <a:avLst/>
            </a:prstGeom>
          </p:spPr>
        </p:pic>
      </p:grpSp>
      <p:cxnSp>
        <p:nvCxnSpPr>
          <p:cNvPr id="22" name="Straight Connector 21"/>
          <p:cNvCxnSpPr/>
          <p:nvPr/>
        </p:nvCxnSpPr>
        <p:spPr>
          <a:xfrm>
            <a:off x="6607810" y="1742818"/>
            <a:ext cx="1382851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101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248982" y="1752008"/>
            <a:ext cx="1382851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101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1"/>
          <p:cNvSpPr txBox="1">
            <a:spLocks/>
          </p:cNvSpPr>
          <p:nvPr/>
        </p:nvSpPr>
        <p:spPr>
          <a:xfrm>
            <a:off x="4631869" y="5532437"/>
            <a:ext cx="7560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ROOM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FIRST CONCEPT</a:t>
            </a:r>
            <a:endParaRPr lang="en-US" sz="24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021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1111"/>
            <a:ext cx="4628084" cy="1065808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sp>
        <p:nvSpPr>
          <p:cNvPr id="62" name="Rectangle 61"/>
          <p:cNvSpPr/>
          <p:nvPr/>
        </p:nvSpPr>
        <p:spPr>
          <a:xfrm>
            <a:off x="4628084" y="-5556"/>
            <a:ext cx="7563915" cy="8693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657" y="858191"/>
            <a:ext cx="7556343" cy="4674246"/>
          </a:xfrm>
        </p:spPr>
      </p:pic>
      <p:sp>
        <p:nvSpPr>
          <p:cNvPr id="10" name="Rectangle 9"/>
          <p:cNvSpPr/>
          <p:nvPr/>
        </p:nvSpPr>
        <p:spPr>
          <a:xfrm>
            <a:off x="0" y="5521325"/>
            <a:ext cx="12188219" cy="1336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26881"/>
            <a:ext cx="463187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MEETING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631872" y="1"/>
            <a:ext cx="0" cy="6852443"/>
          </a:xfrm>
          <a:prstGeom prst="line">
            <a:avLst/>
          </a:prstGeom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705394" y="863748"/>
            <a:ext cx="3930263" cy="4663132"/>
          </a:xfrm>
        </p:spPr>
        <p:txBody>
          <a:bodyPr anchor="t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latin typeface="Tw Cen MT" panose="020B0602020104020603" pitchFamily="34" charset="0"/>
              </a:rPr>
              <a:t>RECESSED LINEAR DOWNLIGHTS</a:t>
            </a:r>
          </a:p>
          <a:p>
            <a:endParaRPr lang="en-US" sz="2000" b="0" dirty="0">
              <a:latin typeface="Tw Cen MT" panose="020B06020201040206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84105" y="2444347"/>
            <a:ext cx="45719" cy="176635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127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526437" y="2444347"/>
            <a:ext cx="45719" cy="176635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127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964309" y="2444347"/>
            <a:ext cx="45719" cy="176635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127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641773" y="2439923"/>
            <a:ext cx="45719" cy="176635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127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402181" y="2439959"/>
            <a:ext cx="45719" cy="176635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127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838407" y="2439923"/>
            <a:ext cx="45719" cy="176635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127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259525" y="2439923"/>
            <a:ext cx="45719" cy="148976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127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8697397" y="2455383"/>
            <a:ext cx="45719" cy="148976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127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9135269" y="2455383"/>
            <a:ext cx="45719" cy="148976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127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573141" y="2459862"/>
            <a:ext cx="45719" cy="89442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127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0011013" y="2459862"/>
            <a:ext cx="45719" cy="89442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127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0448885" y="2459862"/>
            <a:ext cx="45719" cy="89442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127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6607810" y="1742818"/>
            <a:ext cx="1382851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101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8248982" y="1752008"/>
            <a:ext cx="1382851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101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2"/>
          <p:cNvSpPr txBox="1">
            <a:spLocks/>
          </p:cNvSpPr>
          <p:nvPr/>
        </p:nvSpPr>
        <p:spPr>
          <a:xfrm>
            <a:off x="4631869" y="0"/>
            <a:ext cx="7560130" cy="863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DESIGN SOLUTION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886870" y="495537"/>
            <a:ext cx="2858127" cy="372008"/>
            <a:chOff x="886870" y="495537"/>
            <a:chExt cx="2858127" cy="372008"/>
          </a:xfrm>
        </p:grpSpPr>
        <p:grpSp>
          <p:nvGrpSpPr>
            <p:cNvPr id="51" name="Group 50"/>
            <p:cNvGrpSpPr/>
            <p:nvPr/>
          </p:nvGrpSpPr>
          <p:grpSpPr>
            <a:xfrm>
              <a:off x="886870" y="498449"/>
              <a:ext cx="347031" cy="342122"/>
              <a:chOff x="0" y="0"/>
              <a:chExt cx="1828800" cy="1819469"/>
            </a:xfrm>
          </p:grpSpPr>
          <p:sp>
            <p:nvSpPr>
              <p:cNvPr id="58" name="Donut 57"/>
              <p:cNvSpPr/>
              <p:nvPr/>
            </p:nvSpPr>
            <p:spPr>
              <a:xfrm>
                <a:off x="0" y="0"/>
                <a:ext cx="1828800" cy="1819469"/>
              </a:xfrm>
              <a:prstGeom prst="donut">
                <a:avLst>
                  <a:gd name="adj" fmla="val 8429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9" name="Teardrop 58"/>
              <p:cNvSpPr/>
              <p:nvPr/>
            </p:nvSpPr>
            <p:spPr>
              <a:xfrm rot="8057985">
                <a:off x="505792" y="351728"/>
                <a:ext cx="810627" cy="810541"/>
              </a:xfrm>
              <a:prstGeom prst="teardrop">
                <a:avLst>
                  <a:gd name="adj" fmla="val 147713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732452" y="592909"/>
                <a:ext cx="367787" cy="36347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64224" y="498929"/>
              <a:ext cx="343741" cy="365225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45708" y="498449"/>
              <a:ext cx="343741" cy="359854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27192" y="498929"/>
              <a:ext cx="343741" cy="365225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01256" y="499968"/>
              <a:ext cx="343741" cy="365225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09085" y="498449"/>
              <a:ext cx="346426" cy="368077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79547" y="495537"/>
              <a:ext cx="350126" cy="372008"/>
            </a:xfrm>
            <a:prstGeom prst="rect">
              <a:avLst/>
            </a:prstGeom>
          </p:spPr>
        </p:pic>
      </p:grpSp>
      <p:sp>
        <p:nvSpPr>
          <p:cNvPr id="36" name="Title 1"/>
          <p:cNvSpPr txBox="1">
            <a:spLocks/>
          </p:cNvSpPr>
          <p:nvPr/>
        </p:nvSpPr>
        <p:spPr>
          <a:xfrm>
            <a:off x="4631869" y="5532437"/>
            <a:ext cx="7560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ROOM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FIRST CONCEPT</a:t>
            </a:r>
            <a:endParaRPr lang="en-US" sz="24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7" b="9571"/>
          <a:stretch/>
        </p:blipFill>
        <p:spPr>
          <a:xfrm>
            <a:off x="473152" y="2807778"/>
            <a:ext cx="572636" cy="57263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Content Placeholder 3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382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4628084" y="-5556"/>
            <a:ext cx="7563915" cy="8693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1111"/>
            <a:ext cx="4628084" cy="1065808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pic>
        <p:nvPicPr>
          <p:cNvPr id="3" name="Content Placeholder 2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657" y="858191"/>
            <a:ext cx="7556343" cy="4674246"/>
          </a:xfrm>
        </p:spPr>
      </p:pic>
      <p:sp>
        <p:nvSpPr>
          <p:cNvPr id="10" name="Rectangle 9"/>
          <p:cNvSpPr/>
          <p:nvPr/>
        </p:nvSpPr>
        <p:spPr>
          <a:xfrm>
            <a:off x="0" y="5521325"/>
            <a:ext cx="12188219" cy="1336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26881"/>
            <a:ext cx="463187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MEETING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631872" y="1"/>
            <a:ext cx="0" cy="6852443"/>
          </a:xfrm>
          <a:prstGeom prst="line">
            <a:avLst/>
          </a:prstGeom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705394" y="863748"/>
            <a:ext cx="3930263" cy="4663132"/>
          </a:xfrm>
        </p:spPr>
        <p:txBody>
          <a:bodyPr anchor="t">
            <a:normAutofit/>
          </a:bodyPr>
          <a:lstStyle/>
          <a:p>
            <a:endParaRPr lang="en-US" sz="2000" b="0" dirty="0">
              <a:latin typeface="Tw Cen MT" panose="020B0602020104020603" pitchFamily="34" charset="0"/>
            </a:endParaRPr>
          </a:p>
          <a:p>
            <a:endParaRPr lang="en-US" sz="2000" b="0" dirty="0" smtClean="0">
              <a:latin typeface="Tw Cen MT" panose="020B0602020104020603" pitchFamily="34" charset="0"/>
            </a:endParaRPr>
          </a:p>
          <a:p>
            <a:endParaRPr lang="en-US" sz="2000" b="0" dirty="0">
              <a:latin typeface="Tw Cen MT" panose="020B0602020104020603" pitchFamily="34" charset="0"/>
            </a:endParaRPr>
          </a:p>
          <a:p>
            <a:r>
              <a:rPr lang="en-US" sz="2000" b="0" dirty="0" smtClean="0">
                <a:latin typeface="Tw Cen MT" panose="020B0602020104020603" pitchFamily="34" charset="0"/>
              </a:rPr>
              <a:t> </a:t>
            </a:r>
            <a:endParaRPr lang="en-US" sz="2000" b="0" dirty="0">
              <a:latin typeface="Tw Cen MT" panose="020B0602020104020603" pitchFamily="34" charset="0"/>
            </a:endParaRPr>
          </a:p>
        </p:txBody>
      </p:sp>
      <p:sp>
        <p:nvSpPr>
          <p:cNvPr id="25" name="Text Placeholder 2"/>
          <p:cNvSpPr txBox="1">
            <a:spLocks/>
          </p:cNvSpPr>
          <p:nvPr/>
        </p:nvSpPr>
        <p:spPr>
          <a:xfrm>
            <a:off x="4631869" y="0"/>
            <a:ext cx="7560130" cy="863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DESIGN SOLUTION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886870" y="495537"/>
            <a:ext cx="2858127" cy="372008"/>
            <a:chOff x="886870" y="495537"/>
            <a:chExt cx="2858127" cy="372008"/>
          </a:xfrm>
        </p:grpSpPr>
        <p:grpSp>
          <p:nvGrpSpPr>
            <p:cNvPr id="51" name="Group 50"/>
            <p:cNvGrpSpPr/>
            <p:nvPr/>
          </p:nvGrpSpPr>
          <p:grpSpPr>
            <a:xfrm>
              <a:off x="886870" y="498449"/>
              <a:ext cx="347031" cy="342122"/>
              <a:chOff x="0" y="0"/>
              <a:chExt cx="1828800" cy="1819469"/>
            </a:xfrm>
          </p:grpSpPr>
          <p:sp>
            <p:nvSpPr>
              <p:cNvPr id="58" name="Donut 57"/>
              <p:cNvSpPr/>
              <p:nvPr/>
            </p:nvSpPr>
            <p:spPr>
              <a:xfrm>
                <a:off x="0" y="0"/>
                <a:ext cx="1828800" cy="1819469"/>
              </a:xfrm>
              <a:prstGeom prst="donut">
                <a:avLst>
                  <a:gd name="adj" fmla="val 8429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9" name="Teardrop 58"/>
              <p:cNvSpPr/>
              <p:nvPr/>
            </p:nvSpPr>
            <p:spPr>
              <a:xfrm rot="8057985">
                <a:off x="505792" y="351728"/>
                <a:ext cx="810627" cy="810541"/>
              </a:xfrm>
              <a:prstGeom prst="teardrop">
                <a:avLst>
                  <a:gd name="adj" fmla="val 147713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732452" y="592909"/>
                <a:ext cx="367787" cy="36347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64224" y="498929"/>
              <a:ext cx="343741" cy="365225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45708" y="498449"/>
              <a:ext cx="343741" cy="359854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27192" y="498929"/>
              <a:ext cx="343741" cy="365225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01256" y="499968"/>
              <a:ext cx="343741" cy="365225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09085" y="498449"/>
              <a:ext cx="346426" cy="368077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79547" y="495537"/>
              <a:ext cx="350126" cy="372008"/>
            </a:xfrm>
            <a:prstGeom prst="rect">
              <a:avLst/>
            </a:prstGeom>
          </p:spPr>
        </p:pic>
      </p:grpSp>
      <p:cxnSp>
        <p:nvCxnSpPr>
          <p:cNvPr id="22" name="Straight Connector 21"/>
          <p:cNvCxnSpPr/>
          <p:nvPr/>
        </p:nvCxnSpPr>
        <p:spPr>
          <a:xfrm>
            <a:off x="6607810" y="1742818"/>
            <a:ext cx="1382851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101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248982" y="1752008"/>
            <a:ext cx="1382851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101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1"/>
          <p:cNvSpPr txBox="1">
            <a:spLocks/>
          </p:cNvSpPr>
          <p:nvPr/>
        </p:nvSpPr>
        <p:spPr>
          <a:xfrm>
            <a:off x="4631869" y="5532437"/>
            <a:ext cx="7560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ROOM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SECOND CONCEPT</a:t>
            </a:r>
            <a:endParaRPr lang="en-US" sz="24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53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8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1111"/>
            <a:ext cx="4628084" cy="1065808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pic>
        <p:nvPicPr>
          <p:cNvPr id="13" name="Content Placeholder 2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657" y="858191"/>
            <a:ext cx="7556343" cy="4674246"/>
          </a:xfrm>
        </p:spPr>
      </p:pic>
      <p:sp>
        <p:nvSpPr>
          <p:cNvPr id="71" name="Teardrop 70"/>
          <p:cNvSpPr/>
          <p:nvPr/>
        </p:nvSpPr>
        <p:spPr>
          <a:xfrm rot="2554395">
            <a:off x="5235715" y="1954315"/>
            <a:ext cx="556343" cy="556343"/>
          </a:xfrm>
          <a:prstGeom prst="teardrop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ardrop 71"/>
          <p:cNvSpPr/>
          <p:nvPr/>
        </p:nvSpPr>
        <p:spPr>
          <a:xfrm rot="2554395">
            <a:off x="5222480" y="2397218"/>
            <a:ext cx="556343" cy="556343"/>
          </a:xfrm>
          <a:prstGeom prst="teardrop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ardrop 72"/>
          <p:cNvSpPr/>
          <p:nvPr/>
        </p:nvSpPr>
        <p:spPr>
          <a:xfrm rot="2554395">
            <a:off x="5211709" y="2854531"/>
            <a:ext cx="556343" cy="556343"/>
          </a:xfrm>
          <a:prstGeom prst="teardrop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ardrop 73"/>
          <p:cNvSpPr/>
          <p:nvPr/>
        </p:nvSpPr>
        <p:spPr>
          <a:xfrm rot="2554395">
            <a:off x="5203499" y="3301637"/>
            <a:ext cx="556343" cy="556343"/>
          </a:xfrm>
          <a:prstGeom prst="teardrop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ardrop 74"/>
          <p:cNvSpPr/>
          <p:nvPr/>
        </p:nvSpPr>
        <p:spPr>
          <a:xfrm rot="2554395">
            <a:off x="5203499" y="3762345"/>
            <a:ext cx="556343" cy="556343"/>
          </a:xfrm>
          <a:prstGeom prst="teardrop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4628084" y="-5556"/>
            <a:ext cx="7563915" cy="8693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521325"/>
            <a:ext cx="12188219" cy="1336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26881"/>
            <a:ext cx="463187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MEETING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631872" y="1"/>
            <a:ext cx="0" cy="6852443"/>
          </a:xfrm>
          <a:prstGeom prst="line">
            <a:avLst/>
          </a:prstGeom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705394" y="863748"/>
            <a:ext cx="3930263" cy="4663132"/>
          </a:xfrm>
        </p:spPr>
        <p:txBody>
          <a:bodyPr anchor="t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latin typeface="Tw Cen MT" panose="020B0602020104020603" pitchFamily="34" charset="0"/>
              </a:rPr>
              <a:t>RECESSED DOWNLIGHTS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latin typeface="Tw Cen MT" panose="020B0602020104020603" pitchFamily="34" charset="0"/>
              </a:rPr>
              <a:t>RECESSED WALL – WASHERS</a:t>
            </a:r>
          </a:p>
          <a:p>
            <a:endParaRPr lang="en-US" sz="2000" b="0" dirty="0">
              <a:latin typeface="Tw Cen MT" panose="020B0602020104020603" pitchFamily="34" charset="0"/>
            </a:endParaRPr>
          </a:p>
          <a:p>
            <a:endParaRPr lang="en-US" sz="2000" b="0" dirty="0" smtClean="0">
              <a:latin typeface="Tw Cen MT" panose="020B0602020104020603" pitchFamily="34" charset="0"/>
            </a:endParaRPr>
          </a:p>
          <a:p>
            <a:endParaRPr lang="en-US" sz="2000" b="0" dirty="0">
              <a:latin typeface="Tw Cen MT" panose="020B0602020104020603" pitchFamily="34" charset="0"/>
            </a:endParaRPr>
          </a:p>
          <a:p>
            <a:endParaRPr lang="en-US" sz="2000" b="0" dirty="0">
              <a:latin typeface="Tw Cen MT" panose="020B0602020104020603" pitchFamily="34" charset="0"/>
            </a:endParaRPr>
          </a:p>
        </p:txBody>
      </p:sp>
      <p:sp>
        <p:nvSpPr>
          <p:cNvPr id="3" name="Flowchart: Off-page Connector 2"/>
          <p:cNvSpPr/>
          <p:nvPr/>
        </p:nvSpPr>
        <p:spPr>
          <a:xfrm rot="5400000">
            <a:off x="5612813" y="2188112"/>
            <a:ext cx="84052" cy="88750"/>
          </a:xfrm>
          <a:prstGeom prst="flowChartOffpageConnector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635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Off-page Connector 13"/>
          <p:cNvSpPr/>
          <p:nvPr/>
        </p:nvSpPr>
        <p:spPr>
          <a:xfrm rot="5400000">
            <a:off x="5612813" y="2634590"/>
            <a:ext cx="84052" cy="88750"/>
          </a:xfrm>
          <a:prstGeom prst="flowChartOffpageConnector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635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Off-page Connector 14"/>
          <p:cNvSpPr/>
          <p:nvPr/>
        </p:nvSpPr>
        <p:spPr>
          <a:xfrm rot="5400000">
            <a:off x="5612813" y="3081068"/>
            <a:ext cx="84052" cy="88750"/>
          </a:xfrm>
          <a:prstGeom prst="flowChartOffpageConnector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635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owchart: Off-page Connector 15"/>
          <p:cNvSpPr/>
          <p:nvPr/>
        </p:nvSpPr>
        <p:spPr>
          <a:xfrm rot="5400000">
            <a:off x="5612813" y="3534806"/>
            <a:ext cx="84052" cy="88750"/>
          </a:xfrm>
          <a:prstGeom prst="flowChartOffpageConnector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635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owchart: Off-page Connector 16"/>
          <p:cNvSpPr/>
          <p:nvPr/>
        </p:nvSpPr>
        <p:spPr>
          <a:xfrm rot="5400000">
            <a:off x="5612813" y="3981284"/>
            <a:ext cx="84052" cy="88750"/>
          </a:xfrm>
          <a:prstGeom prst="flowChartOffpageConnector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635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079895" y="2211409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079895" y="2649782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075157" y="3099432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066950" y="3549082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6070997" y="4006595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514204" y="2216147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6514204" y="2654520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509466" y="3104170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501259" y="3553820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6505306" y="4011333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954535" y="2220885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6954535" y="2659258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6949797" y="3108908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941590" y="3558558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6945637" y="4016071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7391029" y="2237740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7391029" y="2676113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7386291" y="3125763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7378084" y="3575413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7382131" y="4032926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7831360" y="2243123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7831360" y="2681496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7826622" y="3131146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7818415" y="3580796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7822462" y="4038309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8259324" y="2249172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8259324" y="2687545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8254586" y="3137195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8246379" y="3586845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8250426" y="4044358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8702163" y="2249172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8702163" y="2687545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8697425" y="3137195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8689218" y="3586845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9132936" y="2243123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9132936" y="2681496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9128198" y="3131146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9119991" y="3580796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9569806" y="2240592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9569806" y="2678965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9565068" y="3128615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9556861" y="3578265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9999504" y="2240592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9999504" y="2678965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9994766" y="3128615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10440688" y="2240592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10440688" y="2678965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10435950" y="3128615"/>
            <a:ext cx="58366" cy="58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 Placeholder 2"/>
          <p:cNvSpPr txBox="1">
            <a:spLocks/>
          </p:cNvSpPr>
          <p:nvPr/>
        </p:nvSpPr>
        <p:spPr>
          <a:xfrm>
            <a:off x="4631869" y="0"/>
            <a:ext cx="7560130" cy="863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DESIGN SOLUTION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grpSp>
        <p:nvGrpSpPr>
          <p:cNvPr id="101" name="Group 100"/>
          <p:cNvGrpSpPr/>
          <p:nvPr/>
        </p:nvGrpSpPr>
        <p:grpSpPr>
          <a:xfrm>
            <a:off x="886870" y="495537"/>
            <a:ext cx="2858127" cy="372008"/>
            <a:chOff x="886870" y="495537"/>
            <a:chExt cx="2858127" cy="372008"/>
          </a:xfrm>
        </p:grpSpPr>
        <p:grpSp>
          <p:nvGrpSpPr>
            <p:cNvPr id="102" name="Group 101"/>
            <p:cNvGrpSpPr/>
            <p:nvPr/>
          </p:nvGrpSpPr>
          <p:grpSpPr>
            <a:xfrm>
              <a:off x="886870" y="498449"/>
              <a:ext cx="347031" cy="342122"/>
              <a:chOff x="0" y="0"/>
              <a:chExt cx="1828800" cy="1819469"/>
            </a:xfrm>
          </p:grpSpPr>
          <p:sp>
            <p:nvSpPr>
              <p:cNvPr id="109" name="Donut 108"/>
              <p:cNvSpPr/>
              <p:nvPr/>
            </p:nvSpPr>
            <p:spPr>
              <a:xfrm>
                <a:off x="0" y="0"/>
                <a:ext cx="1828800" cy="1819469"/>
              </a:xfrm>
              <a:prstGeom prst="donut">
                <a:avLst>
                  <a:gd name="adj" fmla="val 8429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10" name="Teardrop 109"/>
              <p:cNvSpPr/>
              <p:nvPr/>
            </p:nvSpPr>
            <p:spPr>
              <a:xfrm rot="8057985">
                <a:off x="505792" y="351728"/>
                <a:ext cx="810627" cy="810541"/>
              </a:xfrm>
              <a:prstGeom prst="teardrop">
                <a:avLst>
                  <a:gd name="adj" fmla="val 147713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11" name="Oval 110"/>
              <p:cNvSpPr/>
              <p:nvPr/>
            </p:nvSpPr>
            <p:spPr>
              <a:xfrm>
                <a:off x="732452" y="592909"/>
                <a:ext cx="367787" cy="36347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64224" y="498929"/>
              <a:ext cx="343741" cy="365225"/>
            </a:xfrm>
            <a:prstGeom prst="rect">
              <a:avLst/>
            </a:prstGeom>
          </p:spPr>
        </p:pic>
        <p:pic>
          <p:nvPicPr>
            <p:cNvPr id="104" name="Picture 10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45708" y="498449"/>
              <a:ext cx="343741" cy="359854"/>
            </a:xfrm>
            <a:prstGeom prst="rect">
              <a:avLst/>
            </a:prstGeom>
          </p:spPr>
        </p:pic>
        <p:pic>
          <p:nvPicPr>
            <p:cNvPr id="105" name="Picture 10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27192" y="498929"/>
              <a:ext cx="343741" cy="365225"/>
            </a:xfrm>
            <a:prstGeom prst="rect">
              <a:avLst/>
            </a:prstGeom>
          </p:spPr>
        </p:pic>
        <p:pic>
          <p:nvPicPr>
            <p:cNvPr id="106" name="Picture 10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01256" y="499968"/>
              <a:ext cx="343741" cy="365225"/>
            </a:xfrm>
            <a:prstGeom prst="rect">
              <a:avLst/>
            </a:prstGeom>
          </p:spPr>
        </p:pic>
        <p:pic>
          <p:nvPicPr>
            <p:cNvPr id="107" name="Picture 10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09085" y="498449"/>
              <a:ext cx="346426" cy="368077"/>
            </a:xfrm>
            <a:prstGeom prst="rect">
              <a:avLst/>
            </a:prstGeom>
          </p:spPr>
        </p:pic>
        <p:pic>
          <p:nvPicPr>
            <p:cNvPr id="108" name="Picture 10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79547" y="495537"/>
              <a:ext cx="350126" cy="372008"/>
            </a:xfrm>
            <a:prstGeom prst="rect">
              <a:avLst/>
            </a:prstGeom>
          </p:spPr>
        </p:pic>
      </p:grpSp>
      <p:cxnSp>
        <p:nvCxnSpPr>
          <p:cNvPr id="80" name="Straight Connector 79"/>
          <p:cNvCxnSpPr/>
          <p:nvPr/>
        </p:nvCxnSpPr>
        <p:spPr>
          <a:xfrm>
            <a:off x="6607810" y="1742818"/>
            <a:ext cx="1382851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101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8248982" y="1752008"/>
            <a:ext cx="1382851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101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itle 1"/>
          <p:cNvSpPr txBox="1">
            <a:spLocks/>
          </p:cNvSpPr>
          <p:nvPr/>
        </p:nvSpPr>
        <p:spPr>
          <a:xfrm>
            <a:off x="4631869" y="5532437"/>
            <a:ext cx="7560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ROOM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SECOND CONCEPT</a:t>
            </a:r>
            <a:endParaRPr lang="en-US" sz="24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65" y="2469668"/>
            <a:ext cx="564985" cy="56498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56" y="3508441"/>
            <a:ext cx="564985" cy="56498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18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88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Content Placeholder 3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242629"/>
          </a:xfr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919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1111"/>
            <a:ext cx="4628084" cy="1065808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sp>
        <p:nvSpPr>
          <p:cNvPr id="62" name="Rectangle 61"/>
          <p:cNvSpPr/>
          <p:nvPr/>
        </p:nvSpPr>
        <p:spPr>
          <a:xfrm>
            <a:off x="4628084" y="-5556"/>
            <a:ext cx="7563915" cy="8693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657" y="858191"/>
            <a:ext cx="7556343" cy="4674246"/>
          </a:xfrm>
        </p:spPr>
      </p:pic>
      <p:sp>
        <p:nvSpPr>
          <p:cNvPr id="10" name="Rectangle 9"/>
          <p:cNvSpPr/>
          <p:nvPr/>
        </p:nvSpPr>
        <p:spPr>
          <a:xfrm>
            <a:off x="0" y="5521325"/>
            <a:ext cx="12188219" cy="1336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26881"/>
            <a:ext cx="463187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MEETING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631872" y="1"/>
            <a:ext cx="0" cy="6852443"/>
          </a:xfrm>
          <a:prstGeom prst="line">
            <a:avLst/>
          </a:prstGeom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705394" y="863748"/>
            <a:ext cx="3930263" cy="4663132"/>
          </a:xfrm>
        </p:spPr>
        <p:txBody>
          <a:bodyPr anchor="t">
            <a:normAutofit/>
          </a:bodyPr>
          <a:lstStyle/>
          <a:p>
            <a:endParaRPr lang="en-US" sz="2000" b="0" dirty="0">
              <a:latin typeface="Tw Cen MT" panose="020B0602020104020603" pitchFamily="34" charset="0"/>
            </a:endParaRPr>
          </a:p>
          <a:p>
            <a:endParaRPr lang="en-US" sz="2000" b="0" dirty="0" smtClean="0">
              <a:latin typeface="Tw Cen MT" panose="020B0602020104020603" pitchFamily="34" charset="0"/>
            </a:endParaRPr>
          </a:p>
          <a:p>
            <a:endParaRPr lang="en-US" sz="2000" b="0" dirty="0">
              <a:latin typeface="Tw Cen MT" panose="020B0602020104020603" pitchFamily="34" charset="0"/>
            </a:endParaRPr>
          </a:p>
          <a:p>
            <a:r>
              <a:rPr lang="en-US" sz="2000" b="0" dirty="0" smtClean="0">
                <a:latin typeface="Tw Cen MT" panose="020B0602020104020603" pitchFamily="34" charset="0"/>
              </a:rPr>
              <a:t> </a:t>
            </a:r>
            <a:endParaRPr lang="en-US" sz="2000" b="0" dirty="0">
              <a:latin typeface="Tw Cen MT" panose="020B0602020104020603" pitchFamily="34" charset="0"/>
            </a:endParaRPr>
          </a:p>
        </p:txBody>
      </p:sp>
      <p:sp>
        <p:nvSpPr>
          <p:cNvPr id="25" name="Text Placeholder 2"/>
          <p:cNvSpPr txBox="1">
            <a:spLocks/>
          </p:cNvSpPr>
          <p:nvPr/>
        </p:nvSpPr>
        <p:spPr>
          <a:xfrm>
            <a:off x="4631869" y="0"/>
            <a:ext cx="7560130" cy="863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DESIGN SOLUTION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886870" y="495537"/>
            <a:ext cx="2858127" cy="372008"/>
            <a:chOff x="886870" y="495537"/>
            <a:chExt cx="2858127" cy="372008"/>
          </a:xfrm>
        </p:grpSpPr>
        <p:grpSp>
          <p:nvGrpSpPr>
            <p:cNvPr id="51" name="Group 50"/>
            <p:cNvGrpSpPr/>
            <p:nvPr/>
          </p:nvGrpSpPr>
          <p:grpSpPr>
            <a:xfrm>
              <a:off x="886870" y="498449"/>
              <a:ext cx="347031" cy="342122"/>
              <a:chOff x="0" y="0"/>
              <a:chExt cx="1828800" cy="1819469"/>
            </a:xfrm>
          </p:grpSpPr>
          <p:sp>
            <p:nvSpPr>
              <p:cNvPr id="58" name="Donut 57"/>
              <p:cNvSpPr/>
              <p:nvPr/>
            </p:nvSpPr>
            <p:spPr>
              <a:xfrm>
                <a:off x="0" y="0"/>
                <a:ext cx="1828800" cy="1819469"/>
              </a:xfrm>
              <a:prstGeom prst="donut">
                <a:avLst>
                  <a:gd name="adj" fmla="val 8429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9" name="Teardrop 58"/>
              <p:cNvSpPr/>
              <p:nvPr/>
            </p:nvSpPr>
            <p:spPr>
              <a:xfrm rot="8057985">
                <a:off x="505792" y="351728"/>
                <a:ext cx="810627" cy="810541"/>
              </a:xfrm>
              <a:prstGeom prst="teardrop">
                <a:avLst>
                  <a:gd name="adj" fmla="val 147713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732452" y="592909"/>
                <a:ext cx="367787" cy="36347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64224" y="498929"/>
              <a:ext cx="343741" cy="365225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45708" y="498449"/>
              <a:ext cx="343741" cy="359854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27192" y="498929"/>
              <a:ext cx="343741" cy="365225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01256" y="499968"/>
              <a:ext cx="343741" cy="365225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09085" y="498449"/>
              <a:ext cx="346426" cy="368077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79547" y="495537"/>
              <a:ext cx="350126" cy="372008"/>
            </a:xfrm>
            <a:prstGeom prst="rect">
              <a:avLst/>
            </a:prstGeom>
          </p:spPr>
        </p:pic>
      </p:grpSp>
      <p:cxnSp>
        <p:nvCxnSpPr>
          <p:cNvPr id="22" name="Straight Connector 21"/>
          <p:cNvCxnSpPr/>
          <p:nvPr/>
        </p:nvCxnSpPr>
        <p:spPr>
          <a:xfrm>
            <a:off x="6607810" y="1742818"/>
            <a:ext cx="1382851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101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248982" y="1752008"/>
            <a:ext cx="1382851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101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1"/>
          <p:cNvSpPr txBox="1">
            <a:spLocks/>
          </p:cNvSpPr>
          <p:nvPr/>
        </p:nvSpPr>
        <p:spPr>
          <a:xfrm>
            <a:off x="4631869" y="5532437"/>
            <a:ext cx="7560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ROOM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THIRD CONCEPT</a:t>
            </a:r>
            <a:endParaRPr lang="en-US" sz="24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52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5521325"/>
            <a:ext cx="12188219" cy="1336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1111"/>
            <a:ext cx="4628084" cy="1065808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sp>
        <p:nvSpPr>
          <p:cNvPr id="45" name="Rectangle 44"/>
          <p:cNvSpPr/>
          <p:nvPr/>
        </p:nvSpPr>
        <p:spPr>
          <a:xfrm>
            <a:off x="4628084" y="-5556"/>
            <a:ext cx="7563915" cy="8693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13" name="Content Placeholder 2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657" y="858191"/>
            <a:ext cx="7556343" cy="467424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26881"/>
            <a:ext cx="463187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MEETING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631872" y="1"/>
            <a:ext cx="0" cy="6852443"/>
          </a:xfrm>
          <a:prstGeom prst="line">
            <a:avLst/>
          </a:prstGeom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705394" y="863748"/>
            <a:ext cx="3930263" cy="4663132"/>
          </a:xfrm>
        </p:spPr>
        <p:txBody>
          <a:bodyPr anchor="t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latin typeface="Tw Cen MT" panose="020B0602020104020603" pitchFamily="34" charset="0"/>
              </a:rPr>
              <a:t>RECESSED 4 X 4 TROFFERS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latin typeface="Tw Cen MT" panose="020B0602020104020603" pitchFamily="34" charset="0"/>
            </a:endParaRPr>
          </a:p>
        </p:txBody>
      </p:sp>
      <p:sp>
        <p:nvSpPr>
          <p:cNvPr id="21" name="Text Placeholder 2"/>
          <p:cNvSpPr txBox="1">
            <a:spLocks/>
          </p:cNvSpPr>
          <p:nvPr/>
        </p:nvSpPr>
        <p:spPr>
          <a:xfrm>
            <a:off x="4631869" y="0"/>
            <a:ext cx="7560130" cy="863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DESIGN SOLUTION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886870" y="495537"/>
            <a:ext cx="2858127" cy="372008"/>
            <a:chOff x="886870" y="495537"/>
            <a:chExt cx="2858127" cy="372008"/>
          </a:xfrm>
        </p:grpSpPr>
        <p:grpSp>
          <p:nvGrpSpPr>
            <p:cNvPr id="34" name="Group 33"/>
            <p:cNvGrpSpPr/>
            <p:nvPr/>
          </p:nvGrpSpPr>
          <p:grpSpPr>
            <a:xfrm>
              <a:off x="886870" y="498449"/>
              <a:ext cx="347031" cy="342122"/>
              <a:chOff x="0" y="0"/>
              <a:chExt cx="1828800" cy="1819469"/>
            </a:xfrm>
          </p:grpSpPr>
          <p:sp>
            <p:nvSpPr>
              <p:cNvPr id="41" name="Donut 40"/>
              <p:cNvSpPr/>
              <p:nvPr/>
            </p:nvSpPr>
            <p:spPr>
              <a:xfrm>
                <a:off x="0" y="0"/>
                <a:ext cx="1828800" cy="1819469"/>
              </a:xfrm>
              <a:prstGeom prst="donut">
                <a:avLst>
                  <a:gd name="adj" fmla="val 8429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2" name="Teardrop 41"/>
              <p:cNvSpPr/>
              <p:nvPr/>
            </p:nvSpPr>
            <p:spPr>
              <a:xfrm rot="8057985">
                <a:off x="505792" y="351728"/>
                <a:ext cx="810627" cy="810541"/>
              </a:xfrm>
              <a:prstGeom prst="teardrop">
                <a:avLst>
                  <a:gd name="adj" fmla="val 147713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732452" y="592909"/>
                <a:ext cx="367787" cy="36347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64224" y="498929"/>
              <a:ext cx="343741" cy="365225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45708" y="498449"/>
              <a:ext cx="343741" cy="359854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27192" y="498929"/>
              <a:ext cx="343741" cy="365225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01256" y="499968"/>
              <a:ext cx="343741" cy="365225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09085" y="498449"/>
              <a:ext cx="346426" cy="368077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79547" y="495537"/>
              <a:ext cx="350126" cy="372008"/>
            </a:xfrm>
            <a:prstGeom prst="rect">
              <a:avLst/>
            </a:prstGeom>
          </p:spPr>
        </p:pic>
      </p:grpSp>
      <p:sp>
        <p:nvSpPr>
          <p:cNvPr id="48" name="Rectangle 47"/>
          <p:cNvSpPr/>
          <p:nvPr/>
        </p:nvSpPr>
        <p:spPr>
          <a:xfrm>
            <a:off x="6135580" y="2463770"/>
            <a:ext cx="379886" cy="3982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127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6135580" y="2906440"/>
            <a:ext cx="379886" cy="3982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127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6135580" y="3349110"/>
            <a:ext cx="379886" cy="3982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127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6135580" y="3809801"/>
            <a:ext cx="379886" cy="3982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127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6569231" y="2463770"/>
            <a:ext cx="379886" cy="3982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127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6569231" y="2906440"/>
            <a:ext cx="379886" cy="3982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127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6569231" y="3349110"/>
            <a:ext cx="379886" cy="3982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127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6569231" y="3809801"/>
            <a:ext cx="379886" cy="3982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127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7010511" y="2463770"/>
            <a:ext cx="379886" cy="3982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127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7010511" y="2906440"/>
            <a:ext cx="379886" cy="3982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127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7010511" y="3349110"/>
            <a:ext cx="379886" cy="3982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127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7010511" y="3809801"/>
            <a:ext cx="379886" cy="3982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127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5698467" y="2455510"/>
            <a:ext cx="379886" cy="3982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127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5698467" y="2898180"/>
            <a:ext cx="379886" cy="3982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127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5698467" y="3340850"/>
            <a:ext cx="379886" cy="3982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127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5698467" y="3801541"/>
            <a:ext cx="379886" cy="3982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127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7437690" y="2463770"/>
            <a:ext cx="379886" cy="3982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127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7437690" y="2906440"/>
            <a:ext cx="379886" cy="3982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127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7437690" y="3349110"/>
            <a:ext cx="379886" cy="3982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127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7437690" y="3809801"/>
            <a:ext cx="379886" cy="3982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127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7885717" y="2463770"/>
            <a:ext cx="379886" cy="3982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127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7885717" y="2906440"/>
            <a:ext cx="379886" cy="3982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127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7885717" y="3349110"/>
            <a:ext cx="379886" cy="3982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127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8317715" y="2463770"/>
            <a:ext cx="379886" cy="3982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127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8317715" y="2906440"/>
            <a:ext cx="379886" cy="3982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127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8317715" y="3349110"/>
            <a:ext cx="379886" cy="3982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127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8752870" y="2473531"/>
            <a:ext cx="379886" cy="3982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127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8752870" y="2916201"/>
            <a:ext cx="379886" cy="3982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127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8752870" y="3358871"/>
            <a:ext cx="379886" cy="3982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127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9194150" y="2473531"/>
            <a:ext cx="379886" cy="3982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127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9194150" y="2916201"/>
            <a:ext cx="379886" cy="3982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127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9194150" y="3358871"/>
            <a:ext cx="379886" cy="3982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127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9626640" y="2473531"/>
            <a:ext cx="379886" cy="3982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127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9626640" y="2916201"/>
            <a:ext cx="379886" cy="3982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127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10068050" y="2473531"/>
            <a:ext cx="379886" cy="3982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127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/>
          <p:cNvSpPr/>
          <p:nvPr/>
        </p:nvSpPr>
        <p:spPr>
          <a:xfrm>
            <a:off x="10068050" y="2916201"/>
            <a:ext cx="379886" cy="3982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127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0" name="Straight Connector 69"/>
          <p:cNvCxnSpPr/>
          <p:nvPr/>
        </p:nvCxnSpPr>
        <p:spPr>
          <a:xfrm>
            <a:off x="6607810" y="1742818"/>
            <a:ext cx="1382851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101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8248982" y="1752008"/>
            <a:ext cx="1382851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101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" name="Picture 72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52" y="2807778"/>
            <a:ext cx="572636" cy="57263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82</a:t>
            </a:fld>
            <a:endParaRPr lang="en-US"/>
          </a:p>
        </p:txBody>
      </p:sp>
      <p:sp>
        <p:nvSpPr>
          <p:cNvPr id="86" name="Title 1"/>
          <p:cNvSpPr txBox="1">
            <a:spLocks/>
          </p:cNvSpPr>
          <p:nvPr/>
        </p:nvSpPr>
        <p:spPr>
          <a:xfrm>
            <a:off x="4631869" y="5532437"/>
            <a:ext cx="7560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ROOM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THIRD CONCEPT</a:t>
            </a:r>
            <a:endParaRPr lang="en-US" sz="24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84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112"/>
            <a:ext cx="4631868" cy="6863555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26881"/>
            <a:ext cx="463187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EXTERIOR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631869" y="5532437"/>
            <a:ext cx="7560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Tw Cen MT" panose="020B0602020104020603" pitchFamily="34" charset="0"/>
              </a:rPr>
              <a:t>PLAZA</a:t>
            </a:r>
            <a:endParaRPr lang="en-US" dirty="0">
              <a:latin typeface="Tw Cen MT" panose="020B0602020104020603" pitchFamily="34" charset="0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83</a:t>
            </a:fld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1406" y="2448979"/>
            <a:ext cx="1829055" cy="1943371"/>
          </a:xfrm>
          <a:prstGeom prst="rect">
            <a:avLst/>
          </a:prstGeom>
          <a:effectLst>
            <a:outerShdw blurRad="317500" dir="5400000" sx="90000" sy="9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27" name="Content Placeholder 3"/>
          <p:cNvPicPr>
            <a:picLocks noGrp="1" noChangeAspect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940" y="866526"/>
            <a:ext cx="5461989" cy="4654799"/>
          </a:xfrm>
          <a:noFill/>
        </p:spPr>
      </p:pic>
    </p:spTree>
    <p:extLst>
      <p:ext uri="{BB962C8B-B14F-4D97-AF65-F5344CB8AC3E}">
        <p14:creationId xmlns:p14="http://schemas.microsoft.com/office/powerpoint/2010/main" val="215279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Content Placeholder 3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869" y="858191"/>
            <a:ext cx="7560131" cy="4663134"/>
          </a:xfrm>
          <a:noFill/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11111"/>
            <a:ext cx="4628084" cy="1065808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sp>
        <p:nvSpPr>
          <p:cNvPr id="37" name="Rectangle 36"/>
          <p:cNvSpPr/>
          <p:nvPr/>
        </p:nvSpPr>
        <p:spPr>
          <a:xfrm>
            <a:off x="4628084" y="-5556"/>
            <a:ext cx="7563915" cy="8693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521325"/>
            <a:ext cx="12188219" cy="1336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26881"/>
            <a:ext cx="463187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EXTERIOR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631872" y="1"/>
            <a:ext cx="0" cy="6852443"/>
          </a:xfrm>
          <a:prstGeom prst="line">
            <a:avLst/>
          </a:prstGeom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4631869" y="5532437"/>
            <a:ext cx="7560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PLAZA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13" name="Text Placeholder 2"/>
          <p:cNvSpPr txBox="1">
            <a:spLocks/>
          </p:cNvSpPr>
          <p:nvPr/>
        </p:nvSpPr>
        <p:spPr>
          <a:xfrm>
            <a:off x="4635657" y="0"/>
            <a:ext cx="7556343" cy="863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DESIGN CRITERIA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886870" y="498449"/>
            <a:ext cx="2858127" cy="368512"/>
            <a:chOff x="886870" y="498449"/>
            <a:chExt cx="2858127" cy="368512"/>
          </a:xfrm>
        </p:grpSpPr>
        <p:grpSp>
          <p:nvGrpSpPr>
            <p:cNvPr id="26" name="Group 25"/>
            <p:cNvGrpSpPr/>
            <p:nvPr/>
          </p:nvGrpSpPr>
          <p:grpSpPr>
            <a:xfrm>
              <a:off x="886870" y="498449"/>
              <a:ext cx="347031" cy="342122"/>
              <a:chOff x="0" y="0"/>
              <a:chExt cx="1828800" cy="1819469"/>
            </a:xfrm>
          </p:grpSpPr>
          <p:sp>
            <p:nvSpPr>
              <p:cNvPr id="33" name="Donut 32"/>
              <p:cNvSpPr/>
              <p:nvPr/>
            </p:nvSpPr>
            <p:spPr>
              <a:xfrm>
                <a:off x="0" y="0"/>
                <a:ext cx="1828800" cy="1819469"/>
              </a:xfrm>
              <a:prstGeom prst="donut">
                <a:avLst>
                  <a:gd name="adj" fmla="val 8429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4" name="Teardrop 33"/>
              <p:cNvSpPr/>
              <p:nvPr/>
            </p:nvSpPr>
            <p:spPr>
              <a:xfrm rot="8057985">
                <a:off x="505792" y="351728"/>
                <a:ext cx="810627" cy="810541"/>
              </a:xfrm>
              <a:prstGeom prst="teardrop">
                <a:avLst>
                  <a:gd name="adj" fmla="val 147713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732452" y="592909"/>
                <a:ext cx="367787" cy="36347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82740" y="499968"/>
              <a:ext cx="343741" cy="365225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64224" y="498929"/>
              <a:ext cx="343741" cy="365225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45708" y="498449"/>
              <a:ext cx="343741" cy="359854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27192" y="498929"/>
              <a:ext cx="343741" cy="365225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09085" y="498449"/>
              <a:ext cx="346426" cy="368077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398162" y="498449"/>
              <a:ext cx="346835" cy="368512"/>
            </a:xfrm>
            <a:prstGeom prst="rect">
              <a:avLst/>
            </a:prstGeom>
          </p:spPr>
        </p:pic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84</a:t>
            </a:fld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85299" y="2438400"/>
            <a:ext cx="422803" cy="653176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8" name="Isosceles Triangle 37"/>
          <p:cNvSpPr/>
          <p:nvPr/>
        </p:nvSpPr>
        <p:spPr>
          <a:xfrm>
            <a:off x="11468100" y="1183142"/>
            <a:ext cx="533399" cy="478849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11567134" y="1292659"/>
            <a:ext cx="790575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  <p:sp>
        <p:nvSpPr>
          <p:cNvPr id="41" name="Text Placeholder 5"/>
          <p:cNvSpPr>
            <a:spLocks noGrp="1"/>
          </p:cNvSpPr>
          <p:nvPr>
            <p:ph type="body" idx="1"/>
          </p:nvPr>
        </p:nvSpPr>
        <p:spPr>
          <a:xfrm>
            <a:off x="705394" y="863748"/>
            <a:ext cx="3930263" cy="4663132"/>
          </a:xfrm>
        </p:spPr>
        <p:txBody>
          <a:bodyPr anchor="t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endParaRPr lang="en-US" sz="1600" b="0" dirty="0">
              <a:latin typeface="Tw Cen MT" panose="020B0602020104020603" pitchFamily="34" charset="0"/>
            </a:endParaRPr>
          </a:p>
          <a:p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latin typeface="Tw Cen MT" panose="020B0602020104020603" pitchFamily="34" charset="0"/>
              </a:rPr>
              <a:t>ASSUMED HIGH ACTIVITY AREAS</a:t>
            </a:r>
          </a:p>
          <a:p>
            <a:r>
              <a:rPr lang="en-US" sz="1600" b="0" dirty="0">
                <a:latin typeface="Tw Cen MT" panose="020B0602020104020603" pitchFamily="34" charset="0"/>
              </a:rPr>
              <a:t/>
            </a:r>
            <a:br>
              <a:rPr lang="en-US" sz="1600" b="0" dirty="0">
                <a:latin typeface="Tw Cen MT" panose="020B0602020104020603" pitchFamily="34" charset="0"/>
              </a:rPr>
            </a:br>
            <a:r>
              <a:rPr lang="en-US" sz="1600" b="0" dirty="0" smtClean="0">
                <a:latin typeface="Tw Cen MT" panose="020B0602020104020603" pitchFamily="34" charset="0"/>
              </a:rPr>
              <a:t> </a:t>
            </a: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latin typeface="Tw Cen MT" panose="020B0602020104020603" pitchFamily="34" charset="0"/>
              </a:rPr>
              <a:t>APPLY MODERATELY HIGH AMBIENT LIGHTING SCHEME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latin typeface="Tw Cen MT" panose="020B0602020104020603" pitchFamily="34" charset="0"/>
              </a:rPr>
              <a:t>FACIAL </a:t>
            </a:r>
            <a:r>
              <a:rPr lang="en-US" sz="1600" b="0" dirty="0" smtClean="0">
                <a:latin typeface="Tw Cen MT" panose="020B0602020104020603" pitchFamily="34" charset="0"/>
              </a:rPr>
              <a:t>RECOGNITION</a:t>
            </a:r>
            <a:endParaRPr lang="en-US" sz="2000" b="0" dirty="0" smtClean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758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Content Placeholder 3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869" y="858191"/>
            <a:ext cx="7560131" cy="4663134"/>
          </a:xfrm>
          <a:noFill/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11111"/>
            <a:ext cx="4628084" cy="1065808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sp>
        <p:nvSpPr>
          <p:cNvPr id="37" name="Rectangle 36"/>
          <p:cNvSpPr/>
          <p:nvPr/>
        </p:nvSpPr>
        <p:spPr>
          <a:xfrm>
            <a:off x="4628084" y="-5556"/>
            <a:ext cx="7563915" cy="8693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521325"/>
            <a:ext cx="12188219" cy="1336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26881"/>
            <a:ext cx="463187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EXTERIOR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631872" y="1"/>
            <a:ext cx="0" cy="6852443"/>
          </a:xfrm>
          <a:prstGeom prst="line">
            <a:avLst/>
          </a:prstGeom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4631869" y="5532437"/>
            <a:ext cx="7560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PLAZA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705394" y="863748"/>
            <a:ext cx="3930263" cy="4663132"/>
          </a:xfrm>
        </p:spPr>
        <p:txBody>
          <a:bodyPr anchor="t">
            <a:normAutofit fontScale="92500" lnSpcReduction="20000"/>
          </a:bodyPr>
          <a:lstStyle/>
          <a:p>
            <a:endParaRPr lang="en-US" sz="1600" b="0" dirty="0">
              <a:latin typeface="Tw Cen MT" panose="020B0602020104020603" pitchFamily="34" charset="0"/>
            </a:endParaRPr>
          </a:p>
          <a:p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u="sng" dirty="0" smtClean="0">
                <a:latin typeface="Tw Cen MT" panose="020B0602020104020603" pitchFamily="34" charset="0"/>
              </a:rPr>
              <a:t>PLAZAS AND TOWN SQUARES</a:t>
            </a:r>
            <a:r>
              <a:rPr lang="en-US" sz="1600" b="0" dirty="0" smtClean="0">
                <a:latin typeface="Tw Cen MT" panose="020B0602020104020603" pitchFamily="34" charset="0"/>
              </a:rPr>
              <a:t/>
            </a:r>
            <a:br>
              <a:rPr lang="en-US" sz="1600" b="0" dirty="0" smtClean="0">
                <a:latin typeface="Tw Cen MT" panose="020B0602020104020603" pitchFamily="34" charset="0"/>
              </a:rPr>
            </a:br>
            <a:r>
              <a:rPr lang="en-US" sz="1600" b="0" dirty="0" smtClean="0">
                <a:latin typeface="Tw Cen MT" panose="020B0602020104020603" pitchFamily="34" charset="0"/>
              </a:rPr>
              <a:t/>
            </a:r>
            <a:br>
              <a:rPr lang="en-US" sz="1600" b="0" dirty="0" smtClean="0">
                <a:latin typeface="Tw Cen MT" panose="020B0602020104020603" pitchFamily="34" charset="0"/>
              </a:rPr>
            </a:br>
            <a:r>
              <a:rPr lang="en-US" sz="1600" b="0" dirty="0" smtClean="0">
                <a:latin typeface="Tw Cen MT" panose="020B0602020104020603" pitchFamily="34" charset="0"/>
              </a:rPr>
              <a:t>HORIZANTAL ILLUMINANCE: </a:t>
            </a:r>
            <a:r>
              <a:rPr lang="en-US" sz="1600" b="0" dirty="0" smtClean="0">
                <a:solidFill>
                  <a:schemeClr val="accent1"/>
                </a:solidFill>
                <a:latin typeface="Tw Cen MT" panose="020B0602020104020603" pitchFamily="34" charset="0"/>
              </a:rPr>
              <a:t>6 LUX</a:t>
            </a:r>
            <a:br>
              <a:rPr lang="en-US" sz="1600" b="0" dirty="0" smtClean="0">
                <a:solidFill>
                  <a:schemeClr val="accent1"/>
                </a:solidFill>
                <a:latin typeface="Tw Cen MT" panose="020B0602020104020603" pitchFamily="34" charset="0"/>
              </a:rPr>
            </a:br>
            <a:r>
              <a:rPr lang="en-US" sz="1600" b="0" dirty="0" smtClean="0">
                <a:latin typeface="Tw Cen MT" panose="020B0602020104020603" pitchFamily="34" charset="0"/>
              </a:rPr>
              <a:t/>
            </a:r>
            <a:br>
              <a:rPr lang="en-US" sz="1600" b="0" dirty="0" smtClean="0">
                <a:latin typeface="Tw Cen MT" panose="020B0602020104020603" pitchFamily="34" charset="0"/>
              </a:rPr>
            </a:br>
            <a:r>
              <a:rPr lang="en-US" sz="1600" b="0" dirty="0" smtClean="0">
                <a:latin typeface="Tw Cen MT" panose="020B0602020104020603" pitchFamily="34" charset="0"/>
              </a:rPr>
              <a:t>VERTICAL ILLUMINANCE: </a:t>
            </a:r>
            <a:r>
              <a:rPr lang="en-US" sz="1600" b="0" dirty="0" smtClean="0">
                <a:solidFill>
                  <a:schemeClr val="accent1"/>
                </a:solidFill>
                <a:latin typeface="Tw Cen MT" panose="020B0602020104020603" pitchFamily="34" charset="0"/>
              </a:rPr>
              <a:t>2 LUX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u="sng" dirty="0" smtClean="0">
                <a:latin typeface="Tw Cen MT" panose="020B0602020104020603" pitchFamily="34" charset="0"/>
              </a:rPr>
              <a:t>RAMPS, STAIRS AND STEPS</a:t>
            </a:r>
            <a:r>
              <a:rPr lang="en-US" sz="1600" b="0" dirty="0" smtClean="0">
                <a:latin typeface="Tw Cen MT" panose="020B0602020104020603" pitchFamily="34" charset="0"/>
              </a:rPr>
              <a:t/>
            </a:r>
            <a:br>
              <a:rPr lang="en-US" sz="1600" b="0" dirty="0" smtClean="0">
                <a:latin typeface="Tw Cen MT" panose="020B0602020104020603" pitchFamily="34" charset="0"/>
              </a:rPr>
            </a:br>
            <a:r>
              <a:rPr lang="en-US" sz="1600" b="0" dirty="0">
                <a:latin typeface="Tw Cen MT" panose="020B0602020104020603" pitchFamily="34" charset="0"/>
              </a:rPr>
              <a:t/>
            </a:r>
            <a:br>
              <a:rPr lang="en-US" sz="1600" b="0" dirty="0">
                <a:latin typeface="Tw Cen MT" panose="020B0602020104020603" pitchFamily="34" charset="0"/>
              </a:rPr>
            </a:br>
            <a:r>
              <a:rPr lang="en-US" sz="1600" b="0" dirty="0">
                <a:latin typeface="Tw Cen MT" panose="020B0602020104020603" pitchFamily="34" charset="0"/>
              </a:rPr>
              <a:t>HORIZANTAL ILLUMINANCE: </a:t>
            </a:r>
            <a:r>
              <a:rPr lang="en-US" sz="1600" b="0" dirty="0" smtClean="0">
                <a:solidFill>
                  <a:schemeClr val="accent1"/>
                </a:solidFill>
                <a:latin typeface="Tw Cen MT" panose="020B0602020104020603" pitchFamily="34" charset="0"/>
              </a:rPr>
              <a:t>8 LUX</a:t>
            </a:r>
            <a:br>
              <a:rPr lang="en-US" sz="1600" b="0" dirty="0" smtClean="0">
                <a:solidFill>
                  <a:schemeClr val="accent1"/>
                </a:solidFill>
                <a:latin typeface="Tw Cen MT" panose="020B0602020104020603" pitchFamily="34" charset="0"/>
              </a:rPr>
            </a:br>
            <a:r>
              <a:rPr lang="en-US" sz="1600" b="0" dirty="0">
                <a:latin typeface="Tw Cen MT" panose="020B0602020104020603" pitchFamily="34" charset="0"/>
              </a:rPr>
              <a:t/>
            </a:r>
            <a:br>
              <a:rPr lang="en-US" sz="1600" b="0" dirty="0">
                <a:latin typeface="Tw Cen MT" panose="020B0602020104020603" pitchFamily="34" charset="0"/>
              </a:rPr>
            </a:br>
            <a:r>
              <a:rPr lang="en-US" sz="1600" b="0" dirty="0">
                <a:latin typeface="Tw Cen MT" panose="020B0602020104020603" pitchFamily="34" charset="0"/>
              </a:rPr>
              <a:t>VERTICAL ILLUMINANCE: </a:t>
            </a:r>
            <a:r>
              <a:rPr lang="en-US" sz="1600" b="0" dirty="0" smtClean="0">
                <a:solidFill>
                  <a:schemeClr val="accent1"/>
                </a:solidFill>
                <a:latin typeface="Tw Cen MT" panose="020B0602020104020603" pitchFamily="34" charset="0"/>
              </a:rPr>
              <a:t>4 </a:t>
            </a:r>
            <a:r>
              <a:rPr lang="en-US" sz="1600" b="0" dirty="0">
                <a:solidFill>
                  <a:schemeClr val="accent1"/>
                </a:solidFill>
                <a:latin typeface="Tw Cen MT" panose="020B0602020104020603" pitchFamily="34" charset="0"/>
              </a:rPr>
              <a:t>LUX</a:t>
            </a:r>
          </a:p>
          <a:p>
            <a:r>
              <a:rPr lang="en-US" sz="1600" b="0" dirty="0" smtClean="0">
                <a:latin typeface="Tw Cen MT" panose="020B0602020104020603" pitchFamily="34" charset="0"/>
              </a:rPr>
              <a:t> </a:t>
            </a: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u="sng" dirty="0" smtClean="0">
                <a:latin typeface="Tw Cen MT" panose="020B0602020104020603" pitchFamily="34" charset="0"/>
              </a:rPr>
              <a:t>LIGHTING POWER ALLOWANCES</a:t>
            </a:r>
            <a:r>
              <a:rPr lang="en-US" sz="1600" b="0" dirty="0" smtClean="0">
                <a:latin typeface="Tw Cen MT" panose="020B0602020104020603" pitchFamily="34" charset="0"/>
              </a:rPr>
              <a:t/>
            </a:r>
            <a:br>
              <a:rPr lang="en-US" sz="1600" b="0" dirty="0" smtClean="0">
                <a:latin typeface="Tw Cen MT" panose="020B0602020104020603" pitchFamily="34" charset="0"/>
              </a:rPr>
            </a:br>
            <a:r>
              <a:rPr lang="en-US" sz="1600" b="0" dirty="0" smtClean="0">
                <a:latin typeface="Tw Cen MT" panose="020B0602020104020603" pitchFamily="34" charset="0"/>
              </a:rPr>
              <a:t/>
            </a:r>
            <a:br>
              <a:rPr lang="en-US" sz="1600" b="0" dirty="0" smtClean="0">
                <a:latin typeface="Tw Cen MT" panose="020B0602020104020603" pitchFamily="34" charset="0"/>
              </a:rPr>
            </a:br>
            <a:r>
              <a:rPr lang="en-US" sz="1600" b="0" dirty="0" smtClean="0">
                <a:latin typeface="Tw Cen MT" panose="020B0602020104020603" pitchFamily="34" charset="0"/>
              </a:rPr>
              <a:t>WALKWAYS &lt; 10 FT WIDE: </a:t>
            </a:r>
            <a:r>
              <a:rPr lang="en-US" sz="1600" b="0" dirty="0" smtClean="0">
                <a:solidFill>
                  <a:schemeClr val="accent1"/>
                </a:solidFill>
                <a:latin typeface="Tw Cen MT" panose="020B0602020104020603" pitchFamily="34" charset="0"/>
              </a:rPr>
              <a:t>0.8 W/FT</a:t>
            </a:r>
            <a:r>
              <a:rPr lang="en-US" sz="1600" baseline="30000" dirty="0" smtClean="0">
                <a:solidFill>
                  <a:schemeClr val="accent1"/>
                </a:solidFill>
                <a:latin typeface="Tw Cen MT" panose="020B0602020104020603" pitchFamily="34" charset="0"/>
              </a:rPr>
              <a:t>2</a:t>
            </a:r>
            <a:br>
              <a:rPr lang="en-US" sz="1600" baseline="30000" dirty="0" smtClean="0">
                <a:solidFill>
                  <a:schemeClr val="accent1"/>
                </a:solidFill>
                <a:latin typeface="Tw Cen MT" panose="020B0602020104020603" pitchFamily="34" charset="0"/>
              </a:rPr>
            </a:br>
            <a:r>
              <a:rPr lang="en-US" sz="1600" baseline="30000" dirty="0" smtClean="0">
                <a:solidFill>
                  <a:schemeClr val="accent1"/>
                </a:solidFill>
                <a:latin typeface="Tw Cen MT" panose="020B0602020104020603" pitchFamily="34" charset="0"/>
              </a:rPr>
              <a:t/>
            </a:r>
            <a:br>
              <a:rPr lang="en-US" sz="1600" baseline="30000" dirty="0" smtClean="0">
                <a:solidFill>
                  <a:schemeClr val="accent1"/>
                </a:solidFill>
                <a:latin typeface="Tw Cen MT" panose="020B0602020104020603" pitchFamily="34" charset="0"/>
              </a:rPr>
            </a:br>
            <a:r>
              <a:rPr lang="en-US" sz="1600" b="0" dirty="0" smtClean="0">
                <a:latin typeface="Tw Cen MT" panose="020B0602020104020603" pitchFamily="34" charset="0"/>
              </a:rPr>
              <a:t>PLAZA AREAS: </a:t>
            </a:r>
            <a:r>
              <a:rPr lang="en-US" sz="1600" b="0" dirty="0">
                <a:solidFill>
                  <a:schemeClr val="accent1"/>
                </a:solidFill>
                <a:latin typeface="Tw Cen MT" panose="020B0602020104020603" pitchFamily="34" charset="0"/>
              </a:rPr>
              <a:t>0.8 </a:t>
            </a:r>
            <a:r>
              <a:rPr lang="en-US" sz="1600" b="0" dirty="0" smtClean="0">
                <a:solidFill>
                  <a:schemeClr val="accent1"/>
                </a:solidFill>
                <a:latin typeface="Tw Cen MT" panose="020B0602020104020603" pitchFamily="34" charset="0"/>
              </a:rPr>
              <a:t>W/FT</a:t>
            </a:r>
            <a:r>
              <a:rPr lang="en-US" sz="1600" baseline="30000" dirty="0" smtClean="0">
                <a:solidFill>
                  <a:schemeClr val="accent1"/>
                </a:solidFill>
                <a:latin typeface="Tw Cen MT" panose="020B0602020104020603" pitchFamily="34" charset="0"/>
              </a:rPr>
              <a:t>2</a:t>
            </a:r>
            <a:br>
              <a:rPr lang="en-US" sz="1600" baseline="30000" dirty="0" smtClean="0">
                <a:solidFill>
                  <a:schemeClr val="accent1"/>
                </a:solidFill>
                <a:latin typeface="Tw Cen MT" panose="020B0602020104020603" pitchFamily="34" charset="0"/>
              </a:rPr>
            </a:br>
            <a:r>
              <a:rPr lang="en-US" sz="1600" baseline="30000" dirty="0" smtClean="0">
                <a:solidFill>
                  <a:schemeClr val="accent1"/>
                </a:solidFill>
                <a:latin typeface="Tw Cen MT" panose="020B0602020104020603" pitchFamily="34" charset="0"/>
              </a:rPr>
              <a:t/>
            </a:r>
            <a:br>
              <a:rPr lang="en-US" sz="1600" baseline="30000" dirty="0" smtClean="0">
                <a:solidFill>
                  <a:schemeClr val="accent1"/>
                </a:solidFill>
                <a:latin typeface="Tw Cen MT" panose="020B0602020104020603" pitchFamily="34" charset="0"/>
              </a:rPr>
            </a:br>
            <a:r>
              <a:rPr lang="en-US" sz="1600" b="0" dirty="0" smtClean="0">
                <a:latin typeface="Tw Cen MT" panose="020B0602020104020603" pitchFamily="34" charset="0"/>
              </a:rPr>
              <a:t>STAIRWAYS: </a:t>
            </a:r>
            <a:r>
              <a:rPr lang="en-US" sz="1600" b="0" dirty="0">
                <a:solidFill>
                  <a:schemeClr val="accent1"/>
                </a:solidFill>
                <a:latin typeface="Tw Cen MT" panose="020B0602020104020603" pitchFamily="34" charset="0"/>
              </a:rPr>
              <a:t>0.8 </a:t>
            </a:r>
            <a:r>
              <a:rPr lang="en-US" sz="1600" b="0" dirty="0" smtClean="0">
                <a:solidFill>
                  <a:schemeClr val="accent1"/>
                </a:solidFill>
                <a:latin typeface="Tw Cen MT" panose="020B0602020104020603" pitchFamily="34" charset="0"/>
              </a:rPr>
              <a:t>W/FT</a:t>
            </a:r>
            <a:r>
              <a:rPr lang="en-US" sz="1600" baseline="30000" dirty="0" smtClean="0">
                <a:solidFill>
                  <a:schemeClr val="accent1"/>
                </a:solidFill>
                <a:latin typeface="Tw Cen MT" panose="020B0602020104020603" pitchFamily="34" charset="0"/>
              </a:rPr>
              <a:t>2</a:t>
            </a:r>
            <a:br>
              <a:rPr lang="en-US" sz="1600" baseline="30000" dirty="0" smtClean="0">
                <a:solidFill>
                  <a:schemeClr val="accent1"/>
                </a:solidFill>
                <a:latin typeface="Tw Cen MT" panose="020B0602020104020603" pitchFamily="34" charset="0"/>
              </a:rPr>
            </a:br>
            <a:r>
              <a:rPr lang="en-US" sz="1600" baseline="30000" dirty="0" smtClean="0">
                <a:solidFill>
                  <a:schemeClr val="accent1"/>
                </a:solidFill>
                <a:latin typeface="Tw Cen MT" panose="020B0602020104020603" pitchFamily="34" charset="0"/>
              </a:rPr>
              <a:t/>
            </a:r>
            <a:br>
              <a:rPr lang="en-US" sz="1600" baseline="30000" dirty="0" smtClean="0">
                <a:solidFill>
                  <a:schemeClr val="accent1"/>
                </a:solidFill>
                <a:latin typeface="Tw Cen MT" panose="020B0602020104020603" pitchFamily="34" charset="0"/>
              </a:rPr>
            </a:br>
            <a:r>
              <a:rPr lang="en-US" sz="1600" b="0" dirty="0" smtClean="0">
                <a:latin typeface="Tw Cen MT" panose="020B0602020104020603" pitchFamily="34" charset="0"/>
              </a:rPr>
              <a:t>LANDSCAPING: </a:t>
            </a:r>
            <a:r>
              <a:rPr lang="en-US" sz="1600" b="0" dirty="0">
                <a:solidFill>
                  <a:schemeClr val="accent1"/>
                </a:solidFill>
                <a:latin typeface="Tw Cen MT" panose="020B0602020104020603" pitchFamily="34" charset="0"/>
              </a:rPr>
              <a:t>0.8 W/FT</a:t>
            </a:r>
            <a:r>
              <a:rPr lang="en-US" sz="1600" baseline="30000" dirty="0">
                <a:solidFill>
                  <a:schemeClr val="accent1"/>
                </a:solidFill>
                <a:latin typeface="Tw Cen MT" panose="020B0602020104020603" pitchFamily="34" charset="0"/>
              </a:rPr>
              <a:t>2</a:t>
            </a:r>
            <a:endParaRPr lang="en-US" sz="1600" b="0" dirty="0" smtClean="0">
              <a:solidFill>
                <a:schemeClr val="accent1"/>
              </a:solidFill>
              <a:latin typeface="Tw Cen MT" panose="020B0602020104020603" pitchFamily="34" charset="0"/>
            </a:endParaRPr>
          </a:p>
          <a:p>
            <a:endParaRPr lang="en-US" sz="1600" b="0" dirty="0" smtClean="0">
              <a:latin typeface="Tw Cen MT" panose="020B0602020104020603" pitchFamily="34" charset="0"/>
            </a:endParaRPr>
          </a:p>
          <a:p>
            <a:endParaRPr lang="en-US" sz="2000" b="0" dirty="0">
              <a:latin typeface="Tw Cen MT" panose="020B0602020104020603" pitchFamily="34" charset="0"/>
            </a:endParaRPr>
          </a:p>
        </p:txBody>
      </p:sp>
      <p:sp>
        <p:nvSpPr>
          <p:cNvPr id="13" name="Text Placeholder 2"/>
          <p:cNvSpPr txBox="1">
            <a:spLocks/>
          </p:cNvSpPr>
          <p:nvPr/>
        </p:nvSpPr>
        <p:spPr>
          <a:xfrm>
            <a:off x="4635657" y="0"/>
            <a:ext cx="7556343" cy="863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DESIGN CRITERIA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886870" y="498449"/>
            <a:ext cx="2858127" cy="368512"/>
            <a:chOff x="886870" y="498449"/>
            <a:chExt cx="2858127" cy="368512"/>
          </a:xfrm>
        </p:grpSpPr>
        <p:grpSp>
          <p:nvGrpSpPr>
            <p:cNvPr id="26" name="Group 25"/>
            <p:cNvGrpSpPr/>
            <p:nvPr/>
          </p:nvGrpSpPr>
          <p:grpSpPr>
            <a:xfrm>
              <a:off x="886870" y="498449"/>
              <a:ext cx="347031" cy="342122"/>
              <a:chOff x="0" y="0"/>
              <a:chExt cx="1828800" cy="1819469"/>
            </a:xfrm>
          </p:grpSpPr>
          <p:sp>
            <p:nvSpPr>
              <p:cNvPr id="33" name="Donut 32"/>
              <p:cNvSpPr/>
              <p:nvPr/>
            </p:nvSpPr>
            <p:spPr>
              <a:xfrm>
                <a:off x="0" y="0"/>
                <a:ext cx="1828800" cy="1819469"/>
              </a:xfrm>
              <a:prstGeom prst="donut">
                <a:avLst>
                  <a:gd name="adj" fmla="val 8429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4" name="Teardrop 33"/>
              <p:cNvSpPr/>
              <p:nvPr/>
            </p:nvSpPr>
            <p:spPr>
              <a:xfrm rot="8057985">
                <a:off x="505792" y="351728"/>
                <a:ext cx="810627" cy="810541"/>
              </a:xfrm>
              <a:prstGeom prst="teardrop">
                <a:avLst>
                  <a:gd name="adj" fmla="val 147713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732452" y="592909"/>
                <a:ext cx="367787" cy="36347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82740" y="499968"/>
              <a:ext cx="343741" cy="365225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64224" y="498929"/>
              <a:ext cx="343741" cy="365225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45708" y="498449"/>
              <a:ext cx="343741" cy="359854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27192" y="498929"/>
              <a:ext cx="343741" cy="365225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09085" y="498449"/>
              <a:ext cx="346426" cy="368077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398162" y="498449"/>
              <a:ext cx="346835" cy="368512"/>
            </a:xfrm>
            <a:prstGeom prst="rect">
              <a:avLst/>
            </a:prstGeom>
          </p:spPr>
        </p:pic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85</a:t>
            </a:fld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85299" y="2438400"/>
            <a:ext cx="422803" cy="653176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8" name="Isosceles Triangle 37"/>
          <p:cNvSpPr/>
          <p:nvPr/>
        </p:nvSpPr>
        <p:spPr>
          <a:xfrm>
            <a:off x="11468100" y="1183142"/>
            <a:ext cx="533399" cy="478849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11567134" y="1292659"/>
            <a:ext cx="790575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72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Content Placeholder 3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8" cy="6858000"/>
          </a:xfr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134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87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4233066" cy="6863555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6338" y="0"/>
            <a:ext cx="4195664" cy="6863555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pic>
        <p:nvPicPr>
          <p:cNvPr id="5" name="Content Placeholder 4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065" y="0"/>
            <a:ext cx="3763272" cy="6858000"/>
          </a:xfrm>
        </p:spPr>
      </p:pic>
      <p:sp>
        <p:nvSpPr>
          <p:cNvPr id="9" name="Isosceles Triangle 8"/>
          <p:cNvSpPr/>
          <p:nvPr/>
        </p:nvSpPr>
        <p:spPr>
          <a:xfrm>
            <a:off x="7329854" y="280465"/>
            <a:ext cx="533399" cy="478849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428888" y="389982"/>
            <a:ext cx="790575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156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88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4233066" cy="6863555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6338" y="0"/>
            <a:ext cx="4195664" cy="6863555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pic>
        <p:nvPicPr>
          <p:cNvPr id="5" name="Content Placeholder 4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065" y="0"/>
            <a:ext cx="3763272" cy="6858000"/>
          </a:xfrm>
        </p:spPr>
      </p:pic>
      <p:sp>
        <p:nvSpPr>
          <p:cNvPr id="9" name="Isosceles Triangle 8"/>
          <p:cNvSpPr/>
          <p:nvPr/>
        </p:nvSpPr>
        <p:spPr>
          <a:xfrm>
            <a:off x="7329854" y="280465"/>
            <a:ext cx="533399" cy="478849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428888" y="389982"/>
            <a:ext cx="790575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571024" y="5578291"/>
            <a:ext cx="806957" cy="8549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6069278" y="1805445"/>
            <a:ext cx="53445" cy="9074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6660238" y="1105080"/>
            <a:ext cx="59230" cy="9170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6122723" y="2975290"/>
            <a:ext cx="53445" cy="9074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6015833" y="689976"/>
            <a:ext cx="53445" cy="9074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6719468" y="2210160"/>
            <a:ext cx="59230" cy="9170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5612354" y="4357937"/>
            <a:ext cx="619434" cy="959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1257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89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4233066" cy="6863555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6338" y="0"/>
            <a:ext cx="4195664" cy="6863555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pic>
        <p:nvPicPr>
          <p:cNvPr id="5" name="Content Placeholder 4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065" y="0"/>
            <a:ext cx="3763272" cy="6858000"/>
          </a:xfrm>
        </p:spPr>
      </p:pic>
      <p:sp>
        <p:nvSpPr>
          <p:cNvPr id="2" name="Frame 1"/>
          <p:cNvSpPr/>
          <p:nvPr/>
        </p:nvSpPr>
        <p:spPr>
          <a:xfrm>
            <a:off x="4560277" y="4736122"/>
            <a:ext cx="3094892" cy="1793631"/>
          </a:xfrm>
          <a:prstGeom prst="frame">
            <a:avLst>
              <a:gd name="adj1" fmla="val 26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Frame 10"/>
          <p:cNvSpPr/>
          <p:nvPr/>
        </p:nvSpPr>
        <p:spPr>
          <a:xfrm>
            <a:off x="4567255" y="2496124"/>
            <a:ext cx="3094892" cy="1793631"/>
          </a:xfrm>
          <a:prstGeom prst="frame">
            <a:avLst>
              <a:gd name="adj1" fmla="val 26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ame 11"/>
          <p:cNvSpPr/>
          <p:nvPr/>
        </p:nvSpPr>
        <p:spPr>
          <a:xfrm>
            <a:off x="4567255" y="280465"/>
            <a:ext cx="3094892" cy="1793631"/>
          </a:xfrm>
          <a:prstGeom prst="frame">
            <a:avLst>
              <a:gd name="adj1" fmla="val 26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811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Content Placeholder 3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8" y="0"/>
            <a:ext cx="12192001" cy="6858000"/>
          </a:xfr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34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90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4233066" cy="6863555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6338" y="0"/>
            <a:ext cx="4195664" cy="6863555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pic>
        <p:nvPicPr>
          <p:cNvPr id="5" name="Content Placeholder 4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065" y="0"/>
            <a:ext cx="3763272" cy="6858000"/>
          </a:xfrm>
        </p:spPr>
      </p:pic>
      <p:sp>
        <p:nvSpPr>
          <p:cNvPr id="2" name="Frame 1"/>
          <p:cNvSpPr/>
          <p:nvPr/>
        </p:nvSpPr>
        <p:spPr>
          <a:xfrm>
            <a:off x="4560277" y="4736122"/>
            <a:ext cx="3094892" cy="1793631"/>
          </a:xfrm>
          <a:prstGeom prst="frame">
            <a:avLst>
              <a:gd name="adj1" fmla="val 26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Frame 10"/>
          <p:cNvSpPr/>
          <p:nvPr/>
        </p:nvSpPr>
        <p:spPr>
          <a:xfrm>
            <a:off x="4567255" y="2496124"/>
            <a:ext cx="3094892" cy="1793631"/>
          </a:xfrm>
          <a:prstGeom prst="frame">
            <a:avLst>
              <a:gd name="adj1" fmla="val 26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ame 11"/>
          <p:cNvSpPr/>
          <p:nvPr/>
        </p:nvSpPr>
        <p:spPr>
          <a:xfrm>
            <a:off x="4567255" y="280465"/>
            <a:ext cx="3094892" cy="1793631"/>
          </a:xfrm>
          <a:prstGeom prst="frame">
            <a:avLst>
              <a:gd name="adj1" fmla="val 26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67255" y="4726546"/>
            <a:ext cx="3087914" cy="1803207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559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1111"/>
            <a:ext cx="4628084" cy="1065808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1"/>
          <a:stretch/>
        </p:blipFill>
        <p:spPr>
          <a:xfrm>
            <a:off x="4626196" y="849274"/>
            <a:ext cx="7556341" cy="4697635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4628084" y="-5556"/>
            <a:ext cx="7563915" cy="8693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521325"/>
            <a:ext cx="12188219" cy="1336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26881"/>
            <a:ext cx="463187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EXTERIOR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631872" y="1"/>
            <a:ext cx="0" cy="6852443"/>
          </a:xfrm>
          <a:prstGeom prst="line">
            <a:avLst/>
          </a:prstGeom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4631869" y="5532437"/>
            <a:ext cx="7560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PLAZA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13" name="Text Placeholder 2"/>
          <p:cNvSpPr txBox="1">
            <a:spLocks/>
          </p:cNvSpPr>
          <p:nvPr/>
        </p:nvSpPr>
        <p:spPr>
          <a:xfrm>
            <a:off x="4635657" y="0"/>
            <a:ext cx="7556343" cy="863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DESIGN </a:t>
            </a:r>
            <a:r>
              <a:rPr lang="en-US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SOLUTION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886870" y="498449"/>
            <a:ext cx="2858127" cy="368512"/>
            <a:chOff x="886870" y="498449"/>
            <a:chExt cx="2858127" cy="368512"/>
          </a:xfrm>
        </p:grpSpPr>
        <p:grpSp>
          <p:nvGrpSpPr>
            <p:cNvPr id="26" name="Group 25"/>
            <p:cNvGrpSpPr/>
            <p:nvPr/>
          </p:nvGrpSpPr>
          <p:grpSpPr>
            <a:xfrm>
              <a:off x="886870" y="498449"/>
              <a:ext cx="347031" cy="342122"/>
              <a:chOff x="0" y="0"/>
              <a:chExt cx="1828800" cy="1819469"/>
            </a:xfrm>
          </p:grpSpPr>
          <p:sp>
            <p:nvSpPr>
              <p:cNvPr id="33" name="Donut 32"/>
              <p:cNvSpPr/>
              <p:nvPr/>
            </p:nvSpPr>
            <p:spPr>
              <a:xfrm>
                <a:off x="0" y="0"/>
                <a:ext cx="1828800" cy="1819469"/>
              </a:xfrm>
              <a:prstGeom prst="donut">
                <a:avLst>
                  <a:gd name="adj" fmla="val 8429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4" name="Teardrop 33"/>
              <p:cNvSpPr/>
              <p:nvPr/>
            </p:nvSpPr>
            <p:spPr>
              <a:xfrm rot="8057985">
                <a:off x="505792" y="351728"/>
                <a:ext cx="810627" cy="810541"/>
              </a:xfrm>
              <a:prstGeom prst="teardrop">
                <a:avLst>
                  <a:gd name="adj" fmla="val 147713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732452" y="592909"/>
                <a:ext cx="367787" cy="36347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82740" y="499968"/>
              <a:ext cx="343741" cy="365225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64224" y="498929"/>
              <a:ext cx="343741" cy="365225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45708" y="498449"/>
              <a:ext cx="343741" cy="359854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27192" y="498929"/>
              <a:ext cx="343741" cy="365225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09085" y="498449"/>
              <a:ext cx="346426" cy="368077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398162" y="498449"/>
              <a:ext cx="346835" cy="368512"/>
            </a:xfrm>
            <a:prstGeom prst="rect">
              <a:avLst/>
            </a:prstGeom>
          </p:spPr>
        </p:pic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91</a:t>
            </a:fld>
            <a:endParaRPr lang="en-US"/>
          </a:p>
        </p:txBody>
      </p:sp>
      <p:sp>
        <p:nvSpPr>
          <p:cNvPr id="23" name="Isosceles Triangle 22"/>
          <p:cNvSpPr/>
          <p:nvPr/>
        </p:nvSpPr>
        <p:spPr>
          <a:xfrm>
            <a:off x="11468100" y="1183142"/>
            <a:ext cx="533399" cy="478849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11567134" y="1292659"/>
            <a:ext cx="790575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732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1111"/>
            <a:ext cx="4628084" cy="1065808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1"/>
          <a:stretch/>
        </p:blipFill>
        <p:spPr>
          <a:xfrm>
            <a:off x="4626196" y="849274"/>
            <a:ext cx="7556341" cy="469763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5521325"/>
            <a:ext cx="12188219" cy="1336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26881"/>
            <a:ext cx="463187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EXTERIOR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631869" y="5532437"/>
            <a:ext cx="7560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PLAZA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886870" y="498449"/>
            <a:ext cx="2858127" cy="368512"/>
            <a:chOff x="886870" y="498449"/>
            <a:chExt cx="2858127" cy="368512"/>
          </a:xfrm>
        </p:grpSpPr>
        <p:grpSp>
          <p:nvGrpSpPr>
            <p:cNvPr id="26" name="Group 25"/>
            <p:cNvGrpSpPr/>
            <p:nvPr/>
          </p:nvGrpSpPr>
          <p:grpSpPr>
            <a:xfrm>
              <a:off x="886870" y="498449"/>
              <a:ext cx="347031" cy="342122"/>
              <a:chOff x="0" y="0"/>
              <a:chExt cx="1828800" cy="1819469"/>
            </a:xfrm>
          </p:grpSpPr>
          <p:sp>
            <p:nvSpPr>
              <p:cNvPr id="33" name="Donut 32"/>
              <p:cNvSpPr/>
              <p:nvPr/>
            </p:nvSpPr>
            <p:spPr>
              <a:xfrm>
                <a:off x="0" y="0"/>
                <a:ext cx="1828800" cy="1819469"/>
              </a:xfrm>
              <a:prstGeom prst="donut">
                <a:avLst>
                  <a:gd name="adj" fmla="val 8429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4" name="Teardrop 33"/>
              <p:cNvSpPr/>
              <p:nvPr/>
            </p:nvSpPr>
            <p:spPr>
              <a:xfrm rot="8057985">
                <a:off x="505792" y="351728"/>
                <a:ext cx="810627" cy="810541"/>
              </a:xfrm>
              <a:prstGeom prst="teardrop">
                <a:avLst>
                  <a:gd name="adj" fmla="val 147713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732452" y="592909"/>
                <a:ext cx="367787" cy="36347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82740" y="499968"/>
              <a:ext cx="343741" cy="365225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64224" y="498929"/>
              <a:ext cx="343741" cy="365225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45708" y="498449"/>
              <a:ext cx="343741" cy="359854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27192" y="498929"/>
              <a:ext cx="343741" cy="365225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09085" y="498449"/>
              <a:ext cx="346426" cy="368077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398162" y="498449"/>
              <a:ext cx="346835" cy="368512"/>
            </a:xfrm>
            <a:prstGeom prst="rect">
              <a:avLst/>
            </a:prstGeom>
          </p:spPr>
        </p:pic>
      </p:grpSp>
      <p:cxnSp>
        <p:nvCxnSpPr>
          <p:cNvPr id="39" name="Straight Connector 38"/>
          <p:cNvCxnSpPr/>
          <p:nvPr/>
        </p:nvCxnSpPr>
        <p:spPr>
          <a:xfrm flipV="1">
            <a:off x="6540020" y="4612557"/>
            <a:ext cx="457200" cy="16106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889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9730895" y="3857625"/>
            <a:ext cx="51280" cy="379827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8509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5937458" y="5096969"/>
            <a:ext cx="457200" cy="16106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635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6964432" y="4103077"/>
            <a:ext cx="538376" cy="29191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635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9862747" y="2252804"/>
            <a:ext cx="51280" cy="379827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635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10037407" y="1523106"/>
            <a:ext cx="51280" cy="379827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635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92</a:t>
            </a:fld>
            <a:endParaRPr lang="en-US"/>
          </a:p>
        </p:txBody>
      </p:sp>
      <p:sp>
        <p:nvSpPr>
          <p:cNvPr id="36" name="Isosceles Triangle 35"/>
          <p:cNvSpPr/>
          <p:nvPr/>
        </p:nvSpPr>
        <p:spPr>
          <a:xfrm>
            <a:off x="11468100" y="1183142"/>
            <a:ext cx="533399" cy="478849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11567134" y="1292659"/>
            <a:ext cx="790575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 flipV="1">
            <a:off x="9281586" y="3884299"/>
            <a:ext cx="157244" cy="36766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4445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 flipV="1">
            <a:off x="10088687" y="3848957"/>
            <a:ext cx="3298" cy="377616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4445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flipV="1">
            <a:off x="9782175" y="4843329"/>
            <a:ext cx="478155" cy="16065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5715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flipH="1" flipV="1">
            <a:off x="10260330" y="4366260"/>
            <a:ext cx="22348" cy="435105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5715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4628084" y="-5556"/>
            <a:ext cx="7563915" cy="8693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3" name="Text Placeholder 2"/>
          <p:cNvSpPr txBox="1">
            <a:spLocks/>
          </p:cNvSpPr>
          <p:nvPr/>
        </p:nvSpPr>
        <p:spPr>
          <a:xfrm>
            <a:off x="4635657" y="0"/>
            <a:ext cx="7556343" cy="863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DESIGN </a:t>
            </a:r>
            <a:r>
              <a:rPr lang="en-US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SOLUTION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631872" y="1"/>
            <a:ext cx="0" cy="6852443"/>
          </a:xfrm>
          <a:prstGeom prst="line">
            <a:avLst/>
          </a:prstGeom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Text Placeholder 5"/>
          <p:cNvSpPr>
            <a:spLocks noGrp="1"/>
          </p:cNvSpPr>
          <p:nvPr>
            <p:ph type="body" idx="1"/>
          </p:nvPr>
        </p:nvSpPr>
        <p:spPr>
          <a:xfrm>
            <a:off x="705394" y="863748"/>
            <a:ext cx="3930263" cy="4663132"/>
          </a:xfrm>
        </p:spPr>
        <p:txBody>
          <a:bodyPr anchor="t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latin typeface="Tw Cen MT" panose="020B0602020104020603" pitchFamily="34" charset="0"/>
              </a:rPr>
              <a:t>HANDRAIL LIGHTING</a:t>
            </a: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latin typeface="Tw Cen MT" panose="020B0602020104020603" pitchFamily="34" charset="0"/>
            </a:endParaRPr>
          </a:p>
          <a:p>
            <a:endParaRPr lang="en-US" sz="2000" b="0" dirty="0">
              <a:latin typeface="Tw Cen MT" panose="020B0602020104020603" pitchFamily="34" charset="0"/>
            </a:endParaRPr>
          </a:p>
        </p:txBody>
      </p:sp>
      <p:pic>
        <p:nvPicPr>
          <p:cNvPr id="154" name="Picture 15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23" y="1457748"/>
            <a:ext cx="564985" cy="51253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2713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Content Placeholder 3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07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1111"/>
            <a:ext cx="4628084" cy="1065808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1"/>
          <a:stretch/>
        </p:blipFill>
        <p:spPr>
          <a:xfrm>
            <a:off x="4626196" y="849274"/>
            <a:ext cx="7556341" cy="469763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5521325"/>
            <a:ext cx="12188219" cy="1336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26881"/>
            <a:ext cx="463187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EXTERIOR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631869" y="5532437"/>
            <a:ext cx="7560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PLAZA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886870" y="498449"/>
            <a:ext cx="2858127" cy="368512"/>
            <a:chOff x="886870" y="498449"/>
            <a:chExt cx="2858127" cy="368512"/>
          </a:xfrm>
        </p:grpSpPr>
        <p:grpSp>
          <p:nvGrpSpPr>
            <p:cNvPr id="26" name="Group 25"/>
            <p:cNvGrpSpPr/>
            <p:nvPr/>
          </p:nvGrpSpPr>
          <p:grpSpPr>
            <a:xfrm>
              <a:off x="886870" y="498449"/>
              <a:ext cx="347031" cy="342122"/>
              <a:chOff x="0" y="0"/>
              <a:chExt cx="1828800" cy="1819469"/>
            </a:xfrm>
          </p:grpSpPr>
          <p:sp>
            <p:nvSpPr>
              <p:cNvPr id="33" name="Donut 32"/>
              <p:cNvSpPr/>
              <p:nvPr/>
            </p:nvSpPr>
            <p:spPr>
              <a:xfrm>
                <a:off x="0" y="0"/>
                <a:ext cx="1828800" cy="1819469"/>
              </a:xfrm>
              <a:prstGeom prst="donut">
                <a:avLst>
                  <a:gd name="adj" fmla="val 8429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4" name="Teardrop 33"/>
              <p:cNvSpPr/>
              <p:nvPr/>
            </p:nvSpPr>
            <p:spPr>
              <a:xfrm rot="8057985">
                <a:off x="505792" y="351728"/>
                <a:ext cx="810627" cy="810541"/>
              </a:xfrm>
              <a:prstGeom prst="teardrop">
                <a:avLst>
                  <a:gd name="adj" fmla="val 147713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732452" y="592909"/>
                <a:ext cx="367787" cy="36347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82740" y="499968"/>
              <a:ext cx="343741" cy="365225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64224" y="498929"/>
              <a:ext cx="343741" cy="365225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45708" y="498449"/>
              <a:ext cx="343741" cy="359854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27192" y="498929"/>
              <a:ext cx="343741" cy="365225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09085" y="498449"/>
              <a:ext cx="346426" cy="368077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398162" y="498449"/>
              <a:ext cx="346835" cy="368512"/>
            </a:xfrm>
            <a:prstGeom prst="rect">
              <a:avLst/>
            </a:prstGeom>
          </p:spPr>
        </p:pic>
      </p:grpSp>
      <p:cxnSp>
        <p:nvCxnSpPr>
          <p:cNvPr id="39" name="Straight Connector 38"/>
          <p:cNvCxnSpPr/>
          <p:nvPr/>
        </p:nvCxnSpPr>
        <p:spPr>
          <a:xfrm flipV="1">
            <a:off x="6540020" y="4612557"/>
            <a:ext cx="457200" cy="16106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889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9730895" y="3857625"/>
            <a:ext cx="51280" cy="379827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8509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5937458" y="5096969"/>
            <a:ext cx="457200" cy="16106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635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6964432" y="4103077"/>
            <a:ext cx="538376" cy="29191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635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9862747" y="2252804"/>
            <a:ext cx="51280" cy="379827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635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10037407" y="1523106"/>
            <a:ext cx="51280" cy="379827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635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94</a:t>
            </a:fld>
            <a:endParaRPr lang="en-US"/>
          </a:p>
        </p:txBody>
      </p:sp>
      <p:sp>
        <p:nvSpPr>
          <p:cNvPr id="36" name="Isosceles Triangle 35"/>
          <p:cNvSpPr/>
          <p:nvPr/>
        </p:nvSpPr>
        <p:spPr>
          <a:xfrm>
            <a:off x="11468100" y="1183142"/>
            <a:ext cx="533399" cy="478849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11567134" y="1292659"/>
            <a:ext cx="790575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 flipV="1">
            <a:off x="9281586" y="3884299"/>
            <a:ext cx="157244" cy="36766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4445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 flipV="1">
            <a:off x="10088687" y="3848957"/>
            <a:ext cx="3298" cy="377616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4445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flipV="1">
            <a:off x="9782175" y="4843329"/>
            <a:ext cx="478155" cy="16065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5715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flipH="1" flipV="1">
            <a:off x="10260330" y="4366260"/>
            <a:ext cx="22348" cy="435105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5715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4628084" y="-5556"/>
            <a:ext cx="7563915" cy="8693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3" name="Text Placeholder 2"/>
          <p:cNvSpPr txBox="1">
            <a:spLocks/>
          </p:cNvSpPr>
          <p:nvPr/>
        </p:nvSpPr>
        <p:spPr>
          <a:xfrm>
            <a:off x="4635657" y="0"/>
            <a:ext cx="7556343" cy="863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DESIGN </a:t>
            </a:r>
            <a:r>
              <a:rPr lang="en-US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SOLUTION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631872" y="1"/>
            <a:ext cx="0" cy="6852443"/>
          </a:xfrm>
          <a:prstGeom prst="line">
            <a:avLst/>
          </a:prstGeom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Text Placeholder 5"/>
          <p:cNvSpPr>
            <a:spLocks noGrp="1"/>
          </p:cNvSpPr>
          <p:nvPr>
            <p:ph type="body" idx="1"/>
          </p:nvPr>
        </p:nvSpPr>
        <p:spPr>
          <a:xfrm>
            <a:off x="705394" y="863748"/>
            <a:ext cx="3930263" cy="4663132"/>
          </a:xfrm>
        </p:spPr>
        <p:txBody>
          <a:bodyPr anchor="t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latin typeface="Tw Cen MT" panose="020B0602020104020603" pitchFamily="34" charset="0"/>
              </a:rPr>
              <a:t>HANDRAIL LIGHTING</a:t>
            </a: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latin typeface="Tw Cen MT" panose="020B0602020104020603" pitchFamily="34" charset="0"/>
            </a:endParaRPr>
          </a:p>
          <a:p>
            <a:endParaRPr lang="en-US" sz="2000" b="0" dirty="0">
              <a:latin typeface="Tw Cen MT" panose="020B0602020104020603" pitchFamily="34" charset="0"/>
            </a:endParaRPr>
          </a:p>
        </p:txBody>
      </p:sp>
      <p:pic>
        <p:nvPicPr>
          <p:cNvPr id="154" name="Picture 15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23" y="1457748"/>
            <a:ext cx="564985" cy="51253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42977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1111"/>
            <a:ext cx="4628084" cy="1065808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1"/>
          <a:stretch/>
        </p:blipFill>
        <p:spPr>
          <a:xfrm>
            <a:off x="4626196" y="849274"/>
            <a:ext cx="7556341" cy="469763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5521325"/>
            <a:ext cx="12188219" cy="1336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26881"/>
            <a:ext cx="463187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EXTERIOR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631869" y="5532437"/>
            <a:ext cx="7560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PLAZA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886870" y="498449"/>
            <a:ext cx="2858127" cy="368512"/>
            <a:chOff x="886870" y="498449"/>
            <a:chExt cx="2858127" cy="368512"/>
          </a:xfrm>
        </p:grpSpPr>
        <p:grpSp>
          <p:nvGrpSpPr>
            <p:cNvPr id="26" name="Group 25"/>
            <p:cNvGrpSpPr/>
            <p:nvPr/>
          </p:nvGrpSpPr>
          <p:grpSpPr>
            <a:xfrm>
              <a:off x="886870" y="498449"/>
              <a:ext cx="347031" cy="342122"/>
              <a:chOff x="0" y="0"/>
              <a:chExt cx="1828800" cy="1819469"/>
            </a:xfrm>
          </p:grpSpPr>
          <p:sp>
            <p:nvSpPr>
              <p:cNvPr id="33" name="Donut 32"/>
              <p:cNvSpPr/>
              <p:nvPr/>
            </p:nvSpPr>
            <p:spPr>
              <a:xfrm>
                <a:off x="0" y="0"/>
                <a:ext cx="1828800" cy="1819469"/>
              </a:xfrm>
              <a:prstGeom prst="donut">
                <a:avLst>
                  <a:gd name="adj" fmla="val 8429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4" name="Teardrop 33"/>
              <p:cNvSpPr/>
              <p:nvPr/>
            </p:nvSpPr>
            <p:spPr>
              <a:xfrm rot="8057985">
                <a:off x="505792" y="351728"/>
                <a:ext cx="810627" cy="810541"/>
              </a:xfrm>
              <a:prstGeom prst="teardrop">
                <a:avLst>
                  <a:gd name="adj" fmla="val 147713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732452" y="592909"/>
                <a:ext cx="367787" cy="36347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82740" y="499968"/>
              <a:ext cx="343741" cy="365225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64224" y="498929"/>
              <a:ext cx="343741" cy="365225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45708" y="498449"/>
              <a:ext cx="343741" cy="359854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27192" y="498929"/>
              <a:ext cx="343741" cy="365225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09085" y="498449"/>
              <a:ext cx="346426" cy="368077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398162" y="498449"/>
              <a:ext cx="346835" cy="368512"/>
            </a:xfrm>
            <a:prstGeom prst="rect">
              <a:avLst/>
            </a:prstGeom>
          </p:spPr>
        </p:pic>
      </p:grpSp>
      <p:cxnSp>
        <p:nvCxnSpPr>
          <p:cNvPr id="39" name="Straight Connector 38"/>
          <p:cNvCxnSpPr/>
          <p:nvPr/>
        </p:nvCxnSpPr>
        <p:spPr>
          <a:xfrm flipV="1">
            <a:off x="6540020" y="4612557"/>
            <a:ext cx="457200" cy="16106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889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9730895" y="3857625"/>
            <a:ext cx="51280" cy="379827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8509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5937458" y="5096969"/>
            <a:ext cx="457200" cy="16106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635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6964432" y="4103077"/>
            <a:ext cx="538376" cy="29191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635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9862747" y="2252804"/>
            <a:ext cx="51280" cy="379827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635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10037407" y="1523106"/>
            <a:ext cx="51280" cy="379827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635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95</a:t>
            </a:fld>
            <a:endParaRPr lang="en-US"/>
          </a:p>
        </p:txBody>
      </p:sp>
      <p:sp>
        <p:nvSpPr>
          <p:cNvPr id="36" name="Isosceles Triangle 35"/>
          <p:cNvSpPr/>
          <p:nvPr/>
        </p:nvSpPr>
        <p:spPr>
          <a:xfrm>
            <a:off x="11468100" y="1183142"/>
            <a:ext cx="533399" cy="478849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11567134" y="1292659"/>
            <a:ext cx="790575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 flipV="1">
            <a:off x="9281586" y="3884299"/>
            <a:ext cx="157244" cy="36766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4445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 flipV="1">
            <a:off x="10088687" y="3848957"/>
            <a:ext cx="3298" cy="377616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4445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flipV="1">
            <a:off x="9782175" y="4843329"/>
            <a:ext cx="478155" cy="16065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5715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flipH="1" flipV="1">
            <a:off x="10260330" y="4366260"/>
            <a:ext cx="22348" cy="435105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5715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Oval 131"/>
          <p:cNvSpPr/>
          <p:nvPr/>
        </p:nvSpPr>
        <p:spPr>
          <a:xfrm>
            <a:off x="5047870" y="2239984"/>
            <a:ext cx="45719" cy="4571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5597241" y="2020909"/>
            <a:ext cx="45719" cy="4571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6178266" y="1733360"/>
            <a:ext cx="45719" cy="4571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/>
          <p:nvPr/>
        </p:nvSpPr>
        <p:spPr>
          <a:xfrm>
            <a:off x="6722901" y="1396608"/>
            <a:ext cx="45719" cy="4571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7202351" y="984212"/>
            <a:ext cx="45719" cy="4571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4628084" y="-5556"/>
            <a:ext cx="7563915" cy="8693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3" name="Text Placeholder 2"/>
          <p:cNvSpPr txBox="1">
            <a:spLocks/>
          </p:cNvSpPr>
          <p:nvPr/>
        </p:nvSpPr>
        <p:spPr>
          <a:xfrm>
            <a:off x="4635657" y="0"/>
            <a:ext cx="7556343" cy="863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DESIGN </a:t>
            </a:r>
            <a:r>
              <a:rPr lang="en-US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SOLUTION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631872" y="1"/>
            <a:ext cx="0" cy="6852443"/>
          </a:xfrm>
          <a:prstGeom prst="line">
            <a:avLst/>
          </a:prstGeom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8171843" y="3437648"/>
            <a:ext cx="45719" cy="4571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8338626" y="3064197"/>
            <a:ext cx="45719" cy="4571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9360208" y="2895042"/>
            <a:ext cx="45719" cy="4571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9190030" y="2545130"/>
            <a:ext cx="45719" cy="4571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9531625" y="1292659"/>
            <a:ext cx="45719" cy="4571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9936481" y="1315518"/>
            <a:ext cx="45719" cy="4571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 Placeholder 5"/>
          <p:cNvSpPr>
            <a:spLocks noGrp="1"/>
          </p:cNvSpPr>
          <p:nvPr>
            <p:ph type="body" idx="1"/>
          </p:nvPr>
        </p:nvSpPr>
        <p:spPr>
          <a:xfrm>
            <a:off x="705394" y="863748"/>
            <a:ext cx="3930263" cy="4663132"/>
          </a:xfrm>
        </p:spPr>
        <p:txBody>
          <a:bodyPr anchor="t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latin typeface="Tw Cen MT" panose="020B0602020104020603" pitchFamily="34" charset="0"/>
              </a:rPr>
              <a:t>HANDRAIL LIGHTING</a:t>
            </a: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latin typeface="Tw Cen MT" panose="020B0602020104020603" pitchFamily="34" charset="0"/>
              </a:rPr>
              <a:t>FLOOD LIGHTS</a:t>
            </a: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latin typeface="Tw Cen MT" panose="020B0602020104020603" pitchFamily="34" charset="0"/>
            </a:endParaRPr>
          </a:p>
          <a:p>
            <a:endParaRPr lang="en-US" sz="2000" b="0" dirty="0">
              <a:latin typeface="Tw Cen MT" panose="020B0602020104020603" pitchFamily="34" charset="0"/>
            </a:endParaRP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23" y="1457748"/>
            <a:ext cx="564985" cy="51253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23" y="2459569"/>
            <a:ext cx="572636" cy="57263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68378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1111"/>
            <a:ext cx="4628084" cy="1065808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1"/>
          <a:stretch/>
        </p:blipFill>
        <p:spPr>
          <a:xfrm>
            <a:off x="4626196" y="849274"/>
            <a:ext cx="7556341" cy="469763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5521325"/>
            <a:ext cx="12188219" cy="1336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26881"/>
            <a:ext cx="463187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EXTERIOR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631869" y="5532437"/>
            <a:ext cx="7560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PLAZA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886870" y="498449"/>
            <a:ext cx="2858127" cy="368512"/>
            <a:chOff x="886870" y="498449"/>
            <a:chExt cx="2858127" cy="368512"/>
          </a:xfrm>
        </p:grpSpPr>
        <p:grpSp>
          <p:nvGrpSpPr>
            <p:cNvPr id="26" name="Group 25"/>
            <p:cNvGrpSpPr/>
            <p:nvPr/>
          </p:nvGrpSpPr>
          <p:grpSpPr>
            <a:xfrm>
              <a:off x="886870" y="498449"/>
              <a:ext cx="347031" cy="342122"/>
              <a:chOff x="0" y="0"/>
              <a:chExt cx="1828800" cy="1819469"/>
            </a:xfrm>
          </p:grpSpPr>
          <p:sp>
            <p:nvSpPr>
              <p:cNvPr id="33" name="Donut 32"/>
              <p:cNvSpPr/>
              <p:nvPr/>
            </p:nvSpPr>
            <p:spPr>
              <a:xfrm>
                <a:off x="0" y="0"/>
                <a:ext cx="1828800" cy="1819469"/>
              </a:xfrm>
              <a:prstGeom prst="donut">
                <a:avLst>
                  <a:gd name="adj" fmla="val 8429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4" name="Teardrop 33"/>
              <p:cNvSpPr/>
              <p:nvPr/>
            </p:nvSpPr>
            <p:spPr>
              <a:xfrm rot="8057985">
                <a:off x="505792" y="351728"/>
                <a:ext cx="810627" cy="810541"/>
              </a:xfrm>
              <a:prstGeom prst="teardrop">
                <a:avLst>
                  <a:gd name="adj" fmla="val 147713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732452" y="592909"/>
                <a:ext cx="367787" cy="36347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82740" y="499968"/>
              <a:ext cx="343741" cy="365225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64224" y="498929"/>
              <a:ext cx="343741" cy="365225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45708" y="498449"/>
              <a:ext cx="343741" cy="359854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27192" y="498929"/>
              <a:ext cx="343741" cy="365225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09085" y="498449"/>
              <a:ext cx="346426" cy="368077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398162" y="498449"/>
              <a:ext cx="346835" cy="368512"/>
            </a:xfrm>
            <a:prstGeom prst="rect">
              <a:avLst/>
            </a:prstGeom>
          </p:spPr>
        </p:pic>
      </p:grpSp>
      <p:cxnSp>
        <p:nvCxnSpPr>
          <p:cNvPr id="39" name="Straight Connector 38"/>
          <p:cNvCxnSpPr/>
          <p:nvPr/>
        </p:nvCxnSpPr>
        <p:spPr>
          <a:xfrm flipV="1">
            <a:off x="6540020" y="4612557"/>
            <a:ext cx="457200" cy="16106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889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9730895" y="3857625"/>
            <a:ext cx="51280" cy="379827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8509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5937458" y="5096969"/>
            <a:ext cx="457200" cy="16106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635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6964432" y="4103077"/>
            <a:ext cx="538376" cy="29191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635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9862747" y="2252804"/>
            <a:ext cx="51280" cy="379827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635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10037407" y="1523106"/>
            <a:ext cx="51280" cy="379827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635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96</a:t>
            </a:fld>
            <a:endParaRPr lang="en-US"/>
          </a:p>
        </p:txBody>
      </p:sp>
      <p:sp>
        <p:nvSpPr>
          <p:cNvPr id="36" name="Isosceles Triangle 35"/>
          <p:cNvSpPr/>
          <p:nvPr/>
        </p:nvSpPr>
        <p:spPr>
          <a:xfrm>
            <a:off x="11468100" y="1183142"/>
            <a:ext cx="533399" cy="478849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11567134" y="1292659"/>
            <a:ext cx="790575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 flipV="1">
            <a:off x="9281586" y="3884299"/>
            <a:ext cx="157244" cy="36766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4445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 flipV="1">
            <a:off x="10088687" y="3848957"/>
            <a:ext cx="3298" cy="377616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4445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flipV="1">
            <a:off x="9782175" y="4843329"/>
            <a:ext cx="478155" cy="16065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5715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flipH="1" flipV="1">
            <a:off x="10260330" y="4366260"/>
            <a:ext cx="22348" cy="435105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5715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Oval 131"/>
          <p:cNvSpPr/>
          <p:nvPr/>
        </p:nvSpPr>
        <p:spPr>
          <a:xfrm>
            <a:off x="5047870" y="2239984"/>
            <a:ext cx="45719" cy="4571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5597241" y="2020909"/>
            <a:ext cx="45719" cy="4571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6178266" y="1733360"/>
            <a:ext cx="45719" cy="4571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/>
          <p:nvPr/>
        </p:nvSpPr>
        <p:spPr>
          <a:xfrm>
            <a:off x="6722901" y="1396608"/>
            <a:ext cx="45719" cy="4571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7202351" y="984212"/>
            <a:ext cx="45719" cy="4571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8171843" y="3437648"/>
            <a:ext cx="45719" cy="4571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8338626" y="3064197"/>
            <a:ext cx="45719" cy="4571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9360208" y="2895042"/>
            <a:ext cx="45719" cy="4571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9190030" y="2545130"/>
            <a:ext cx="45719" cy="4571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9531625" y="1292659"/>
            <a:ext cx="45719" cy="4571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9936481" y="1315518"/>
            <a:ext cx="45719" cy="4571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4865529" y="3638445"/>
            <a:ext cx="103688" cy="10368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9652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5597241" y="3171945"/>
            <a:ext cx="103688" cy="10368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9652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6201125" y="2654975"/>
            <a:ext cx="103688" cy="10368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9652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6803089" y="2124985"/>
            <a:ext cx="103688" cy="10368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9652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7344305" y="1555823"/>
            <a:ext cx="103688" cy="10368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9652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7807568" y="985184"/>
            <a:ext cx="92417" cy="8949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9652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7447993" y="3427713"/>
            <a:ext cx="103688" cy="10368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9652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7926303" y="2758663"/>
            <a:ext cx="103688" cy="10368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9652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8310142" y="2096296"/>
            <a:ext cx="103688" cy="10368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9652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8653218" y="1431965"/>
            <a:ext cx="103688" cy="10368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9652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8961525" y="883423"/>
            <a:ext cx="103688" cy="10368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9652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4628084" y="-5556"/>
            <a:ext cx="7563915" cy="8693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3" name="Text Placeholder 2"/>
          <p:cNvSpPr txBox="1">
            <a:spLocks/>
          </p:cNvSpPr>
          <p:nvPr/>
        </p:nvSpPr>
        <p:spPr>
          <a:xfrm>
            <a:off x="4635657" y="0"/>
            <a:ext cx="7556343" cy="863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DESIGN </a:t>
            </a:r>
            <a:r>
              <a:rPr lang="en-US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SOLUTION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631872" y="1"/>
            <a:ext cx="0" cy="6852443"/>
          </a:xfrm>
          <a:prstGeom prst="line">
            <a:avLst/>
          </a:prstGeom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 Placeholder 5"/>
          <p:cNvSpPr>
            <a:spLocks noGrp="1"/>
          </p:cNvSpPr>
          <p:nvPr>
            <p:ph type="body" idx="1"/>
          </p:nvPr>
        </p:nvSpPr>
        <p:spPr>
          <a:xfrm>
            <a:off x="705394" y="863748"/>
            <a:ext cx="3930263" cy="4663132"/>
          </a:xfrm>
        </p:spPr>
        <p:txBody>
          <a:bodyPr anchor="t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latin typeface="Tw Cen MT" panose="020B0602020104020603" pitchFamily="34" charset="0"/>
              </a:rPr>
              <a:t>HANDRAIL LIGHTING</a:t>
            </a: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latin typeface="Tw Cen MT" panose="020B0602020104020603" pitchFamily="34" charset="0"/>
              </a:rPr>
              <a:t>FLOOD LIGHTS</a:t>
            </a: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latin typeface="Tw Cen MT" panose="020B0602020104020603" pitchFamily="34" charset="0"/>
              </a:rPr>
              <a:t>BOLLARDS</a:t>
            </a: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latin typeface="Tw Cen MT" panose="020B0602020104020603" pitchFamily="34" charset="0"/>
            </a:endParaRPr>
          </a:p>
          <a:p>
            <a:endParaRPr lang="en-US" sz="2000" b="0" dirty="0">
              <a:latin typeface="Tw Cen MT" panose="020B0602020104020603" pitchFamily="34" charset="0"/>
            </a:endParaRP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23" y="1457748"/>
            <a:ext cx="564985" cy="51253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23" y="2459569"/>
            <a:ext cx="572636" cy="57263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23" y="3501172"/>
            <a:ext cx="564985" cy="56498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800509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97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4233066" cy="6863555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6338" y="0"/>
            <a:ext cx="4195664" cy="6863555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pic>
        <p:nvPicPr>
          <p:cNvPr id="5" name="Content Placeholder 4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065" y="0"/>
            <a:ext cx="3763272" cy="6858000"/>
          </a:xfrm>
        </p:spPr>
      </p:pic>
      <p:sp>
        <p:nvSpPr>
          <p:cNvPr id="2" name="Frame 1"/>
          <p:cNvSpPr/>
          <p:nvPr/>
        </p:nvSpPr>
        <p:spPr>
          <a:xfrm>
            <a:off x="4560277" y="4736122"/>
            <a:ext cx="3094892" cy="1793631"/>
          </a:xfrm>
          <a:prstGeom prst="frame">
            <a:avLst>
              <a:gd name="adj1" fmla="val 26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Frame 10"/>
          <p:cNvSpPr/>
          <p:nvPr/>
        </p:nvSpPr>
        <p:spPr>
          <a:xfrm>
            <a:off x="4567255" y="2496124"/>
            <a:ext cx="3094892" cy="1793631"/>
          </a:xfrm>
          <a:prstGeom prst="frame">
            <a:avLst>
              <a:gd name="adj1" fmla="val 26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ame 11"/>
          <p:cNvSpPr/>
          <p:nvPr/>
        </p:nvSpPr>
        <p:spPr>
          <a:xfrm>
            <a:off x="4567255" y="280465"/>
            <a:ext cx="3094892" cy="1793631"/>
          </a:xfrm>
          <a:prstGeom prst="frame">
            <a:avLst>
              <a:gd name="adj1" fmla="val 26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74233" y="2486548"/>
            <a:ext cx="3087914" cy="1803207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223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1111"/>
            <a:ext cx="4628084" cy="1065808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69"/>
          <a:stretch/>
        </p:blipFill>
        <p:spPr>
          <a:xfrm>
            <a:off x="4624305" y="866775"/>
            <a:ext cx="7567695" cy="466555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886870" y="498449"/>
            <a:ext cx="2858127" cy="368512"/>
            <a:chOff x="886870" y="498449"/>
            <a:chExt cx="2858127" cy="368512"/>
          </a:xfrm>
        </p:grpSpPr>
        <p:grpSp>
          <p:nvGrpSpPr>
            <p:cNvPr id="26" name="Group 25"/>
            <p:cNvGrpSpPr/>
            <p:nvPr/>
          </p:nvGrpSpPr>
          <p:grpSpPr>
            <a:xfrm>
              <a:off x="886870" y="498449"/>
              <a:ext cx="347031" cy="342122"/>
              <a:chOff x="0" y="0"/>
              <a:chExt cx="1828800" cy="1819469"/>
            </a:xfrm>
          </p:grpSpPr>
          <p:sp>
            <p:nvSpPr>
              <p:cNvPr id="33" name="Donut 32"/>
              <p:cNvSpPr/>
              <p:nvPr/>
            </p:nvSpPr>
            <p:spPr>
              <a:xfrm>
                <a:off x="0" y="0"/>
                <a:ext cx="1828800" cy="1819469"/>
              </a:xfrm>
              <a:prstGeom prst="donut">
                <a:avLst>
                  <a:gd name="adj" fmla="val 8429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4" name="Teardrop 33"/>
              <p:cNvSpPr/>
              <p:nvPr/>
            </p:nvSpPr>
            <p:spPr>
              <a:xfrm rot="8057985">
                <a:off x="505792" y="351728"/>
                <a:ext cx="810627" cy="810541"/>
              </a:xfrm>
              <a:prstGeom prst="teardrop">
                <a:avLst>
                  <a:gd name="adj" fmla="val 147713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732452" y="592909"/>
                <a:ext cx="367787" cy="36347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82740" y="499968"/>
              <a:ext cx="343741" cy="365225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64224" y="498929"/>
              <a:ext cx="343741" cy="365225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45708" y="498449"/>
              <a:ext cx="343741" cy="359854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27192" y="498929"/>
              <a:ext cx="343741" cy="365225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09085" y="498449"/>
              <a:ext cx="346426" cy="368077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398162" y="498449"/>
              <a:ext cx="346835" cy="368512"/>
            </a:xfrm>
            <a:prstGeom prst="rect">
              <a:avLst/>
            </a:prstGeom>
          </p:spPr>
        </p:pic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98</a:t>
            </a:fld>
            <a:endParaRPr lang="en-US"/>
          </a:p>
        </p:txBody>
      </p:sp>
      <p:sp>
        <p:nvSpPr>
          <p:cNvPr id="36" name="Isosceles Triangle 35"/>
          <p:cNvSpPr/>
          <p:nvPr/>
        </p:nvSpPr>
        <p:spPr>
          <a:xfrm>
            <a:off x="11468100" y="1183142"/>
            <a:ext cx="533399" cy="478849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11567134" y="1292659"/>
            <a:ext cx="790575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6552658" y="4172790"/>
            <a:ext cx="45719" cy="4571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6659670" y="4835796"/>
            <a:ext cx="45719" cy="4571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6552658" y="5070699"/>
            <a:ext cx="45719" cy="4571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6471101" y="4361941"/>
            <a:ext cx="45719" cy="4571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6962163" y="3892207"/>
            <a:ext cx="45719" cy="4571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6997637" y="3615593"/>
            <a:ext cx="45719" cy="4571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8535491" y="5362714"/>
            <a:ext cx="45719" cy="4571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8768242" y="5307047"/>
            <a:ext cx="45719" cy="4571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4628084" y="-5556"/>
            <a:ext cx="7563915" cy="8693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631872" y="1"/>
            <a:ext cx="0" cy="6852443"/>
          </a:xfrm>
          <a:prstGeom prst="line">
            <a:avLst/>
          </a:prstGeom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"/>
          <p:cNvSpPr txBox="1">
            <a:spLocks/>
          </p:cNvSpPr>
          <p:nvPr/>
        </p:nvSpPr>
        <p:spPr>
          <a:xfrm>
            <a:off x="4635657" y="0"/>
            <a:ext cx="7556343" cy="863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DESIGN </a:t>
            </a:r>
            <a:r>
              <a:rPr lang="en-US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SOLUTION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cxnSp>
        <p:nvCxnSpPr>
          <p:cNvPr id="91" name="Straight Connector 90"/>
          <p:cNvCxnSpPr/>
          <p:nvPr/>
        </p:nvCxnSpPr>
        <p:spPr>
          <a:xfrm flipH="1" flipV="1">
            <a:off x="9098232" y="1085337"/>
            <a:ext cx="22556" cy="351827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101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flipH="1" flipV="1">
            <a:off x="9221501" y="3358063"/>
            <a:ext cx="8702" cy="121181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101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flipH="1" flipV="1">
            <a:off x="7271176" y="2275788"/>
            <a:ext cx="11940" cy="29897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101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 Placeholder 5"/>
          <p:cNvSpPr>
            <a:spLocks noGrp="1"/>
          </p:cNvSpPr>
          <p:nvPr>
            <p:ph type="body" idx="1"/>
          </p:nvPr>
        </p:nvSpPr>
        <p:spPr>
          <a:xfrm>
            <a:off x="705394" y="863748"/>
            <a:ext cx="3930263" cy="4663132"/>
          </a:xfrm>
        </p:spPr>
        <p:txBody>
          <a:bodyPr anchor="t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latin typeface="Tw Cen MT" panose="020B0602020104020603" pitchFamily="34" charset="0"/>
              </a:rPr>
              <a:t>HANDRAIL LIGHTING</a:t>
            </a: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latin typeface="Tw Cen MT" panose="020B0602020104020603" pitchFamily="34" charset="0"/>
              </a:rPr>
              <a:t>FLOOD LIGHTS</a:t>
            </a: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latin typeface="Tw Cen MT" panose="020B0602020104020603" pitchFamily="34" charset="0"/>
              </a:rPr>
              <a:t>BOLLARDS</a:t>
            </a: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latin typeface="Tw Cen MT" panose="020B0602020104020603" pitchFamily="34" charset="0"/>
            </a:endParaRPr>
          </a:p>
          <a:p>
            <a:endParaRPr lang="en-US" sz="2000" b="0" dirty="0">
              <a:latin typeface="Tw Cen MT" panose="020B0602020104020603" pitchFamily="34" charset="0"/>
            </a:endParaRPr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23" y="1457748"/>
            <a:ext cx="564985" cy="51253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23" y="2459569"/>
            <a:ext cx="572636" cy="57263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23" y="3501172"/>
            <a:ext cx="564985" cy="56498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</p:pic>
      <p:cxnSp>
        <p:nvCxnSpPr>
          <p:cNvPr id="99" name="Straight Connector 98"/>
          <p:cNvCxnSpPr/>
          <p:nvPr/>
        </p:nvCxnSpPr>
        <p:spPr>
          <a:xfrm flipV="1">
            <a:off x="9296400" y="5116418"/>
            <a:ext cx="32513" cy="410462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508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 flipH="1" flipV="1">
            <a:off x="10453377" y="5107835"/>
            <a:ext cx="8677" cy="410462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508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Oval 100"/>
          <p:cNvSpPr/>
          <p:nvPr/>
        </p:nvSpPr>
        <p:spPr>
          <a:xfrm>
            <a:off x="9244319" y="4585328"/>
            <a:ext cx="103688" cy="10368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9652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9244319" y="3921690"/>
            <a:ext cx="103688" cy="10368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9652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8192262" y="5304745"/>
            <a:ext cx="103688" cy="10368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9652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7240684" y="5313066"/>
            <a:ext cx="103688" cy="10368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9652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7677222" y="4598809"/>
            <a:ext cx="103688" cy="10368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9652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8431803" y="4597361"/>
            <a:ext cx="103688" cy="10368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9652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521325"/>
            <a:ext cx="12188219" cy="1336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631869" y="5532437"/>
            <a:ext cx="7560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PLAZA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26881"/>
            <a:ext cx="463187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EXTERIOR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5827229" y="3615593"/>
            <a:ext cx="103688" cy="10368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9652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6512980" y="3590274"/>
            <a:ext cx="103688" cy="10368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9652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/>
          <p:nvPr/>
        </p:nvSpPr>
        <p:spPr>
          <a:xfrm>
            <a:off x="7162864" y="3563749"/>
            <a:ext cx="103688" cy="10368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9652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>
            <a:off x="9943595" y="4578256"/>
            <a:ext cx="103688" cy="10368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9652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/>
          <p:nvPr/>
        </p:nvSpPr>
        <p:spPr>
          <a:xfrm>
            <a:off x="9943595" y="3914618"/>
            <a:ext cx="103688" cy="10368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9652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186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69"/>
          <a:stretch/>
        </p:blipFill>
        <p:spPr>
          <a:xfrm>
            <a:off x="4624305" y="866775"/>
            <a:ext cx="7567695" cy="4665550"/>
          </a:xfrm>
          <a:prstGeom prst="rect">
            <a:avLst/>
          </a:prstGeom>
        </p:spPr>
      </p:pic>
      <p:sp>
        <p:nvSpPr>
          <p:cNvPr id="84" name="Rectangle 83"/>
          <p:cNvSpPr/>
          <p:nvPr/>
        </p:nvSpPr>
        <p:spPr>
          <a:xfrm rot="16039067">
            <a:off x="8226481" y="1125447"/>
            <a:ext cx="3278043" cy="2358986"/>
          </a:xfrm>
          <a:prstGeom prst="rect">
            <a:avLst/>
          </a:prstGeom>
          <a:gradFill flip="none" rotWithShape="1">
            <a:gsLst>
              <a:gs pos="68000">
                <a:schemeClr val="accent4">
                  <a:alpha val="0"/>
                  <a:lumMod val="30000"/>
                  <a:lumOff val="70000"/>
                </a:schemeClr>
              </a:gs>
              <a:gs pos="96000">
                <a:schemeClr val="accent4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0"/>
            <a:tileRect/>
          </a:gra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 rot="5194413">
            <a:off x="5082949" y="1514940"/>
            <a:ext cx="3420626" cy="1880249"/>
          </a:xfrm>
          <a:prstGeom prst="rect">
            <a:avLst/>
          </a:prstGeom>
          <a:gradFill flip="none" rotWithShape="1">
            <a:gsLst>
              <a:gs pos="68000">
                <a:schemeClr val="accent4">
                  <a:alpha val="0"/>
                  <a:lumMod val="30000"/>
                  <a:lumOff val="70000"/>
                </a:schemeClr>
              </a:gs>
              <a:gs pos="96000">
                <a:schemeClr val="accent4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0"/>
            <a:tileRect/>
          </a:gra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11111"/>
            <a:ext cx="4628084" cy="1065808"/>
          </a:xfrm>
          <a:prstGeom prst="rect">
            <a:avLst/>
          </a:prstGeom>
          <a:effectLst>
            <a:innerShdw blurRad="635000">
              <a:prstClr val="black"/>
            </a:innerShdw>
          </a:effectLst>
          <a:scene3d>
            <a:camera prst="orthographicFront"/>
            <a:lightRig rig="freezing" dir="t"/>
          </a:scene3d>
          <a:sp3d prstMaterial="dkEdge"/>
        </p:spPr>
      </p:pic>
      <p:grpSp>
        <p:nvGrpSpPr>
          <p:cNvPr id="25" name="Group 24"/>
          <p:cNvGrpSpPr/>
          <p:nvPr/>
        </p:nvGrpSpPr>
        <p:grpSpPr>
          <a:xfrm>
            <a:off x="886870" y="498449"/>
            <a:ext cx="2858127" cy="368512"/>
            <a:chOff x="886870" y="498449"/>
            <a:chExt cx="2858127" cy="368512"/>
          </a:xfrm>
        </p:grpSpPr>
        <p:grpSp>
          <p:nvGrpSpPr>
            <p:cNvPr id="26" name="Group 25"/>
            <p:cNvGrpSpPr/>
            <p:nvPr/>
          </p:nvGrpSpPr>
          <p:grpSpPr>
            <a:xfrm>
              <a:off x="886870" y="498449"/>
              <a:ext cx="347031" cy="342122"/>
              <a:chOff x="0" y="0"/>
              <a:chExt cx="1828800" cy="1819469"/>
            </a:xfrm>
          </p:grpSpPr>
          <p:sp>
            <p:nvSpPr>
              <p:cNvPr id="33" name="Donut 32"/>
              <p:cNvSpPr/>
              <p:nvPr/>
            </p:nvSpPr>
            <p:spPr>
              <a:xfrm>
                <a:off x="0" y="0"/>
                <a:ext cx="1828800" cy="1819469"/>
              </a:xfrm>
              <a:prstGeom prst="donut">
                <a:avLst>
                  <a:gd name="adj" fmla="val 8429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4" name="Teardrop 33"/>
              <p:cNvSpPr/>
              <p:nvPr/>
            </p:nvSpPr>
            <p:spPr>
              <a:xfrm rot="8057985">
                <a:off x="505792" y="351728"/>
                <a:ext cx="810627" cy="810541"/>
              </a:xfrm>
              <a:prstGeom prst="teardrop">
                <a:avLst>
                  <a:gd name="adj" fmla="val 147713"/>
                </a:avLst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732452" y="592909"/>
                <a:ext cx="367787" cy="36347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82740" y="499968"/>
              <a:ext cx="343741" cy="365225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64224" y="498929"/>
              <a:ext cx="343741" cy="365225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45708" y="498449"/>
              <a:ext cx="343741" cy="359854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27192" y="498929"/>
              <a:ext cx="343741" cy="365225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09085" y="498449"/>
              <a:ext cx="346426" cy="368077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398162" y="498449"/>
              <a:ext cx="346835" cy="368512"/>
            </a:xfrm>
            <a:prstGeom prst="rect">
              <a:avLst/>
            </a:prstGeom>
          </p:spPr>
        </p:pic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3B79-BE00-48DB-A9AD-137FED1AFD88}" type="slidenum">
              <a:rPr lang="en-US" smtClean="0"/>
              <a:pPr/>
              <a:t>99</a:t>
            </a:fld>
            <a:endParaRPr lang="en-US"/>
          </a:p>
        </p:txBody>
      </p:sp>
      <p:sp>
        <p:nvSpPr>
          <p:cNvPr id="36" name="Isosceles Triangle 35"/>
          <p:cNvSpPr/>
          <p:nvPr/>
        </p:nvSpPr>
        <p:spPr>
          <a:xfrm>
            <a:off x="11468100" y="1183142"/>
            <a:ext cx="533399" cy="478849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11567134" y="1292659"/>
            <a:ext cx="790575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 flipH="1" flipV="1">
            <a:off x="9098232" y="1085337"/>
            <a:ext cx="22556" cy="351827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101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 flipV="1">
            <a:off x="9221501" y="3358063"/>
            <a:ext cx="8702" cy="121181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101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9296400" y="5116418"/>
            <a:ext cx="32513" cy="410462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508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 flipV="1">
            <a:off x="10453377" y="5107835"/>
            <a:ext cx="8677" cy="410462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5080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 flipV="1">
            <a:off x="7271176" y="2275788"/>
            <a:ext cx="11940" cy="29897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101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 flipV="1">
            <a:off x="7600667" y="2021789"/>
            <a:ext cx="36182" cy="78592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101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/>
        </p:nvSpPr>
        <p:spPr>
          <a:xfrm>
            <a:off x="6552658" y="4172790"/>
            <a:ext cx="45719" cy="4571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6659670" y="4835796"/>
            <a:ext cx="45719" cy="4571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6552658" y="5070699"/>
            <a:ext cx="45719" cy="4571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6471101" y="4361941"/>
            <a:ext cx="45719" cy="4571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6962163" y="3892207"/>
            <a:ext cx="45719" cy="4571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6997637" y="3615593"/>
            <a:ext cx="45719" cy="4571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0" name="Straight Connector 59"/>
          <p:cNvCxnSpPr/>
          <p:nvPr/>
        </p:nvCxnSpPr>
        <p:spPr>
          <a:xfrm flipH="1" flipV="1">
            <a:off x="8804353" y="1960697"/>
            <a:ext cx="38768" cy="803563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101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H="1">
            <a:off x="7636850" y="2767288"/>
            <a:ext cx="1206271" cy="47141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101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H="1">
            <a:off x="7598082" y="1967928"/>
            <a:ext cx="1206271" cy="47141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101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Group 68"/>
          <p:cNvGrpSpPr/>
          <p:nvPr/>
        </p:nvGrpSpPr>
        <p:grpSpPr>
          <a:xfrm>
            <a:off x="7656546" y="3038475"/>
            <a:ext cx="1245039" cy="853732"/>
            <a:chOff x="7750482" y="2113097"/>
            <a:chExt cx="1245039" cy="853732"/>
          </a:xfrm>
        </p:grpSpPr>
        <p:cxnSp>
          <p:nvCxnSpPr>
            <p:cNvPr id="65" name="Straight Connector 64"/>
            <p:cNvCxnSpPr/>
            <p:nvPr/>
          </p:nvCxnSpPr>
          <p:spPr>
            <a:xfrm flipH="1" flipV="1">
              <a:off x="7753067" y="2174189"/>
              <a:ext cx="36182" cy="785920"/>
            </a:xfrm>
            <a:prstGeom prst="line">
              <a:avLst/>
            </a:prstGeom>
            <a:ln>
              <a:solidFill>
                <a:schemeClr val="accent4">
                  <a:lumMod val="40000"/>
                  <a:lumOff val="60000"/>
                </a:schemeClr>
              </a:solidFill>
            </a:ln>
            <a:effectLst>
              <a:glow rad="101600">
                <a:schemeClr val="accent4">
                  <a:lumMod val="40000"/>
                  <a:lumOff val="60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H="1" flipV="1">
              <a:off x="8956753" y="2113097"/>
              <a:ext cx="38768" cy="803563"/>
            </a:xfrm>
            <a:prstGeom prst="line">
              <a:avLst/>
            </a:prstGeom>
            <a:ln>
              <a:solidFill>
                <a:schemeClr val="accent4">
                  <a:lumMod val="40000"/>
                  <a:lumOff val="60000"/>
                </a:schemeClr>
              </a:solidFill>
            </a:ln>
            <a:effectLst>
              <a:glow rad="101600">
                <a:schemeClr val="accent4">
                  <a:lumMod val="40000"/>
                  <a:lumOff val="60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H="1">
              <a:off x="7789250" y="2919688"/>
              <a:ext cx="1206271" cy="47141"/>
            </a:xfrm>
            <a:prstGeom prst="line">
              <a:avLst/>
            </a:prstGeom>
            <a:ln>
              <a:solidFill>
                <a:schemeClr val="accent4">
                  <a:lumMod val="40000"/>
                  <a:lumOff val="60000"/>
                </a:schemeClr>
              </a:solidFill>
            </a:ln>
            <a:effectLst>
              <a:glow rad="101600">
                <a:schemeClr val="accent4">
                  <a:lumMod val="40000"/>
                  <a:lumOff val="60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H="1">
              <a:off x="7750482" y="2120328"/>
              <a:ext cx="1206271" cy="47141"/>
            </a:xfrm>
            <a:prstGeom prst="line">
              <a:avLst/>
            </a:prstGeom>
            <a:ln>
              <a:solidFill>
                <a:schemeClr val="accent4">
                  <a:lumMod val="40000"/>
                  <a:lumOff val="60000"/>
                </a:schemeClr>
              </a:solidFill>
            </a:ln>
            <a:effectLst>
              <a:glow rad="101600">
                <a:schemeClr val="accent4">
                  <a:lumMod val="40000"/>
                  <a:lumOff val="60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/>
          <p:cNvGrpSpPr/>
          <p:nvPr/>
        </p:nvGrpSpPr>
        <p:grpSpPr>
          <a:xfrm>
            <a:off x="7559314" y="886811"/>
            <a:ext cx="1245039" cy="863497"/>
            <a:chOff x="7750482" y="2113097"/>
            <a:chExt cx="1245039" cy="853732"/>
          </a:xfrm>
        </p:grpSpPr>
        <p:cxnSp>
          <p:nvCxnSpPr>
            <p:cNvPr id="76" name="Straight Connector 75"/>
            <p:cNvCxnSpPr/>
            <p:nvPr/>
          </p:nvCxnSpPr>
          <p:spPr>
            <a:xfrm flipH="1" flipV="1">
              <a:off x="7753067" y="2174189"/>
              <a:ext cx="36182" cy="785920"/>
            </a:xfrm>
            <a:prstGeom prst="line">
              <a:avLst/>
            </a:prstGeom>
            <a:ln>
              <a:solidFill>
                <a:schemeClr val="accent4">
                  <a:lumMod val="40000"/>
                  <a:lumOff val="60000"/>
                </a:schemeClr>
              </a:solidFill>
            </a:ln>
            <a:effectLst>
              <a:glow rad="101600">
                <a:schemeClr val="accent4">
                  <a:lumMod val="40000"/>
                  <a:lumOff val="60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H="1" flipV="1">
              <a:off x="8956753" y="2113097"/>
              <a:ext cx="38768" cy="803563"/>
            </a:xfrm>
            <a:prstGeom prst="line">
              <a:avLst/>
            </a:prstGeom>
            <a:ln>
              <a:solidFill>
                <a:schemeClr val="accent4">
                  <a:lumMod val="40000"/>
                  <a:lumOff val="60000"/>
                </a:schemeClr>
              </a:solidFill>
            </a:ln>
            <a:effectLst>
              <a:glow rad="101600">
                <a:schemeClr val="accent4">
                  <a:lumMod val="40000"/>
                  <a:lumOff val="60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flipH="1">
              <a:off x="7789250" y="2919688"/>
              <a:ext cx="1206271" cy="47141"/>
            </a:xfrm>
            <a:prstGeom prst="line">
              <a:avLst/>
            </a:prstGeom>
            <a:ln>
              <a:solidFill>
                <a:schemeClr val="accent4">
                  <a:lumMod val="40000"/>
                  <a:lumOff val="60000"/>
                </a:schemeClr>
              </a:solidFill>
            </a:ln>
            <a:effectLst>
              <a:glow rad="101600">
                <a:schemeClr val="accent4">
                  <a:lumMod val="40000"/>
                  <a:lumOff val="60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H="1">
              <a:off x="7750482" y="2120328"/>
              <a:ext cx="1206271" cy="47141"/>
            </a:xfrm>
            <a:prstGeom prst="line">
              <a:avLst/>
            </a:prstGeom>
            <a:ln>
              <a:solidFill>
                <a:schemeClr val="accent4">
                  <a:lumMod val="40000"/>
                  <a:lumOff val="60000"/>
                </a:schemeClr>
              </a:solidFill>
            </a:ln>
            <a:effectLst>
              <a:glow rad="101600">
                <a:schemeClr val="accent4">
                  <a:lumMod val="40000"/>
                  <a:lumOff val="60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6" name="Rectangle 85"/>
          <p:cNvSpPr/>
          <p:nvPr/>
        </p:nvSpPr>
        <p:spPr>
          <a:xfrm rot="21408204">
            <a:off x="7590680" y="3749984"/>
            <a:ext cx="1529257" cy="2183845"/>
          </a:xfrm>
          <a:prstGeom prst="rect">
            <a:avLst/>
          </a:prstGeom>
          <a:gradFill flip="none" rotWithShape="1">
            <a:gsLst>
              <a:gs pos="68000">
                <a:schemeClr val="accent4">
                  <a:alpha val="0"/>
                  <a:lumMod val="30000"/>
                  <a:lumOff val="70000"/>
                </a:schemeClr>
              </a:gs>
              <a:gs pos="96000">
                <a:schemeClr val="accent4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0"/>
            <a:tileRect/>
          </a:gra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 rot="21408204">
            <a:off x="7509122" y="2627902"/>
            <a:ext cx="1529257" cy="2183845"/>
          </a:xfrm>
          <a:prstGeom prst="rect">
            <a:avLst/>
          </a:prstGeom>
          <a:gradFill flip="none" rotWithShape="1">
            <a:gsLst>
              <a:gs pos="68000">
                <a:schemeClr val="accent4">
                  <a:alpha val="0"/>
                  <a:lumMod val="30000"/>
                  <a:lumOff val="70000"/>
                </a:schemeClr>
              </a:gs>
              <a:gs pos="96000">
                <a:schemeClr val="accent4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0"/>
            <a:tileRect/>
          </a:gra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 rot="21408204">
            <a:off x="7446183" y="632513"/>
            <a:ext cx="1529257" cy="2183845"/>
          </a:xfrm>
          <a:prstGeom prst="rect">
            <a:avLst/>
          </a:prstGeom>
          <a:gradFill flip="none" rotWithShape="1">
            <a:gsLst>
              <a:gs pos="68000">
                <a:schemeClr val="accent4">
                  <a:alpha val="0"/>
                  <a:lumMod val="30000"/>
                  <a:lumOff val="70000"/>
                </a:schemeClr>
              </a:gs>
              <a:gs pos="96000">
                <a:schemeClr val="accent4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0"/>
            <a:tileRect/>
          </a:gra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 rot="21408204">
            <a:off x="7445760" y="1540277"/>
            <a:ext cx="1529257" cy="2183845"/>
          </a:xfrm>
          <a:prstGeom prst="rect">
            <a:avLst/>
          </a:prstGeom>
          <a:gradFill flip="none" rotWithShape="1">
            <a:gsLst>
              <a:gs pos="68000">
                <a:schemeClr val="accent4">
                  <a:alpha val="0"/>
                  <a:lumMod val="30000"/>
                  <a:lumOff val="70000"/>
                </a:schemeClr>
              </a:gs>
              <a:gs pos="96000">
                <a:schemeClr val="accent4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0"/>
            <a:tileRect/>
          </a:gra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8535491" y="5362714"/>
            <a:ext cx="45719" cy="4571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8768242" y="5307047"/>
            <a:ext cx="45719" cy="4571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 rot="16039067">
            <a:off x="9286441" y="859573"/>
            <a:ext cx="2861641" cy="2358986"/>
          </a:xfrm>
          <a:prstGeom prst="rect">
            <a:avLst/>
          </a:prstGeom>
          <a:gradFill flip="none" rotWithShape="1">
            <a:gsLst>
              <a:gs pos="68000">
                <a:schemeClr val="accent4">
                  <a:alpha val="0"/>
                  <a:lumMod val="30000"/>
                  <a:lumOff val="70000"/>
                </a:schemeClr>
              </a:gs>
              <a:gs pos="96000">
                <a:schemeClr val="accent4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0"/>
            <a:tileRect/>
          </a:gra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1" name="Straight Connector 70"/>
          <p:cNvCxnSpPr/>
          <p:nvPr/>
        </p:nvCxnSpPr>
        <p:spPr>
          <a:xfrm flipH="1" flipV="1">
            <a:off x="9570408" y="852316"/>
            <a:ext cx="152021" cy="2547668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1016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4628084" y="-5556"/>
            <a:ext cx="7563915" cy="8693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631872" y="1"/>
            <a:ext cx="0" cy="6852443"/>
          </a:xfrm>
          <a:prstGeom prst="line">
            <a:avLst/>
          </a:prstGeom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"/>
          <p:cNvSpPr txBox="1">
            <a:spLocks/>
          </p:cNvSpPr>
          <p:nvPr/>
        </p:nvSpPr>
        <p:spPr>
          <a:xfrm>
            <a:off x="4635657" y="0"/>
            <a:ext cx="7556343" cy="863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DESIGN </a:t>
            </a:r>
            <a:r>
              <a:rPr lang="en-US" b="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SOLUTION</a:t>
            </a:r>
            <a:endParaRPr lang="en-US" b="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81" name="Text Placeholder 5"/>
          <p:cNvSpPr>
            <a:spLocks noGrp="1"/>
          </p:cNvSpPr>
          <p:nvPr>
            <p:ph type="body" idx="1"/>
          </p:nvPr>
        </p:nvSpPr>
        <p:spPr>
          <a:xfrm>
            <a:off x="705394" y="863748"/>
            <a:ext cx="3930263" cy="4663132"/>
          </a:xfrm>
        </p:spPr>
        <p:txBody>
          <a:bodyPr anchor="t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latin typeface="Tw Cen MT" panose="020B0602020104020603" pitchFamily="34" charset="0"/>
              </a:rPr>
              <a:t>HANDRAIL LIGHTING</a:t>
            </a: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latin typeface="Tw Cen MT" panose="020B0602020104020603" pitchFamily="34" charset="0"/>
              </a:rPr>
              <a:t>FLOOD LIGHTS</a:t>
            </a: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latin typeface="Tw Cen MT" panose="020B0602020104020603" pitchFamily="34" charset="0"/>
              </a:rPr>
              <a:t>BOLLARDS</a:t>
            </a: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 smtClean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b="0" dirty="0">
              <a:latin typeface="Tw Cen MT" panose="020B06020201040206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>
                <a:latin typeface="Tw Cen MT" panose="020B0602020104020603" pitchFamily="34" charset="0"/>
              </a:rPr>
              <a:t>EXTERIOR TAPE LIGHT</a:t>
            </a:r>
            <a:endParaRPr lang="en-US" sz="2000" b="0" dirty="0">
              <a:latin typeface="Tw Cen MT" panose="020B0602020104020603" pitchFamily="34" charset="0"/>
            </a:endParaRPr>
          </a:p>
          <a:p>
            <a:endParaRPr lang="en-US" sz="2000" b="0" dirty="0">
              <a:latin typeface="Tw Cen MT" panose="020B0602020104020603" pitchFamily="34" charset="0"/>
            </a:endParaRPr>
          </a:p>
        </p:txBody>
      </p:sp>
      <p:pic>
        <p:nvPicPr>
          <p:cNvPr id="90" name="Picture 8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23" y="4596632"/>
            <a:ext cx="558074" cy="51978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23" y="1457748"/>
            <a:ext cx="564985" cy="51253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23" y="2459569"/>
            <a:ext cx="572636" cy="57263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23" y="3501172"/>
            <a:ext cx="564985" cy="56498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</p:pic>
      <p:sp>
        <p:nvSpPr>
          <p:cNvPr id="96" name="Oval 95"/>
          <p:cNvSpPr/>
          <p:nvPr/>
        </p:nvSpPr>
        <p:spPr>
          <a:xfrm>
            <a:off x="9244319" y="4585328"/>
            <a:ext cx="103688" cy="10368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9652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9244319" y="3921690"/>
            <a:ext cx="103688" cy="10368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9652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8192262" y="5304745"/>
            <a:ext cx="103688" cy="10368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9652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7240684" y="5313066"/>
            <a:ext cx="103688" cy="10368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9652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/>
          <p:nvPr/>
        </p:nvSpPr>
        <p:spPr>
          <a:xfrm>
            <a:off x="7677222" y="4598809"/>
            <a:ext cx="103688" cy="10368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9652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8431803" y="4597361"/>
            <a:ext cx="103688" cy="10368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9652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521325"/>
            <a:ext cx="12188219" cy="1336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26881"/>
            <a:ext cx="463187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EXTERIOR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631869" y="5532437"/>
            <a:ext cx="7560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PLAZA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5827229" y="3615593"/>
            <a:ext cx="103688" cy="10368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9652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6512980" y="3590274"/>
            <a:ext cx="103688" cy="10368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9652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7162864" y="3563749"/>
            <a:ext cx="103688" cy="10368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9652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9943595" y="4578256"/>
            <a:ext cx="103688" cy="10368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9652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9943595" y="3914618"/>
            <a:ext cx="103688" cy="10368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965200">
              <a:schemeClr val="accent4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289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2415</TotalTime>
  <Words>1237</Words>
  <Application>Microsoft Office PowerPoint</Application>
  <PresentationFormat>Widescreen</PresentationFormat>
  <Paragraphs>1031</Paragraphs>
  <Slides>106</Slides>
  <Notes>106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106</vt:i4>
      </vt:variant>
    </vt:vector>
  </HeadingPairs>
  <TitlesOfParts>
    <vt:vector size="113" baseType="lpstr">
      <vt:lpstr>Arial</vt:lpstr>
      <vt:lpstr>Calibri</vt:lpstr>
      <vt:lpstr>Calibri Light</vt:lpstr>
      <vt:lpstr>Times New Roman</vt:lpstr>
      <vt:lpstr>Tw Cen MT</vt:lpstr>
      <vt:lpstr>Wingdings</vt:lpstr>
      <vt:lpstr>Office Theme</vt:lpstr>
      <vt:lpstr>PowerPoint Presentation</vt:lpstr>
      <vt:lpstr>PROJECT</vt:lpstr>
      <vt:lpstr>PROJECT</vt:lpstr>
      <vt:lpstr>PROJECT</vt:lpstr>
      <vt:lpstr>PROJECT</vt:lpstr>
      <vt:lpstr>PROJECT</vt:lpstr>
      <vt:lpstr>PROJECT</vt:lpstr>
      <vt:lpstr>PowerPoint Presentation</vt:lpstr>
      <vt:lpstr>PowerPoint Presentation</vt:lpstr>
      <vt:lpstr>PROJECT</vt:lpstr>
      <vt:lpstr>PROJECT</vt:lpstr>
      <vt:lpstr>PROJECT</vt:lpstr>
      <vt:lpstr>PROJECT</vt:lpstr>
      <vt:lpstr>PROJECT</vt:lpstr>
      <vt:lpstr>MAIN</vt:lpstr>
      <vt:lpstr>MAIN</vt:lpstr>
      <vt:lpstr>MAIN</vt:lpstr>
      <vt:lpstr>MAIN</vt:lpstr>
      <vt:lpstr>PowerPoint Presentation</vt:lpstr>
      <vt:lpstr>MAIN</vt:lpstr>
      <vt:lpstr>MAIN</vt:lpstr>
      <vt:lpstr>MAIN</vt:lpstr>
      <vt:lpstr>MAIN</vt:lpstr>
      <vt:lpstr>MAIN</vt:lpstr>
      <vt:lpstr>MAIN</vt:lpstr>
      <vt:lpstr>PowerPoint Presentation</vt:lpstr>
      <vt:lpstr>MAIN</vt:lpstr>
      <vt:lpstr>MAIN</vt:lpstr>
      <vt:lpstr>MAIN</vt:lpstr>
      <vt:lpstr>MAIN</vt:lpstr>
      <vt:lpstr>MAIN</vt:lpstr>
      <vt:lpstr>MAIN</vt:lpstr>
      <vt:lpstr>MAIN</vt:lpstr>
      <vt:lpstr>MAIN</vt:lpstr>
      <vt:lpstr>MAIN</vt:lpstr>
      <vt:lpstr>MAIN</vt:lpstr>
      <vt:lpstr>MAIN</vt:lpstr>
      <vt:lpstr>MAIN</vt:lpstr>
      <vt:lpstr>MAIN</vt:lpstr>
      <vt:lpstr>MAIN</vt:lpstr>
      <vt:lpstr>MAIN</vt:lpstr>
      <vt:lpstr>ELEVATOR</vt:lpstr>
      <vt:lpstr>ELEVATOR</vt:lpstr>
      <vt:lpstr>ELEVATOR</vt:lpstr>
      <vt:lpstr>PowerPoint Presentation</vt:lpstr>
      <vt:lpstr>ELEVATOR</vt:lpstr>
      <vt:lpstr>ELEVATOR</vt:lpstr>
      <vt:lpstr>ELEVATOR</vt:lpstr>
      <vt:lpstr>ELEVATOR</vt:lpstr>
      <vt:lpstr>ELEVATOR</vt:lpstr>
      <vt:lpstr>PowerPoint Presentation</vt:lpstr>
      <vt:lpstr>ELEVATOR </vt:lpstr>
      <vt:lpstr>ELEVATOR </vt:lpstr>
      <vt:lpstr>ELEVATOR</vt:lpstr>
      <vt:lpstr>ELEVATOR</vt:lpstr>
      <vt:lpstr>ELEVATOR</vt:lpstr>
      <vt:lpstr>NANOMEDICINE</vt:lpstr>
      <vt:lpstr>NANOMEDICINE</vt:lpstr>
      <vt:lpstr>NANOMEDICINE</vt:lpstr>
      <vt:lpstr>NANOMEDICINE</vt:lpstr>
      <vt:lpstr>NANOMEDICINE</vt:lpstr>
      <vt:lpstr>PowerPoint Presentation</vt:lpstr>
      <vt:lpstr>NANOMEDICINE</vt:lpstr>
      <vt:lpstr>NANOMEDICINE</vt:lpstr>
      <vt:lpstr>NANOMEDICINE</vt:lpstr>
      <vt:lpstr>MEETING</vt:lpstr>
      <vt:lpstr>MEETING</vt:lpstr>
      <vt:lpstr>MEETING</vt:lpstr>
      <vt:lpstr>MEETING</vt:lpstr>
      <vt:lpstr>MEETING</vt:lpstr>
      <vt:lpstr>MEETING</vt:lpstr>
      <vt:lpstr>MEETING</vt:lpstr>
      <vt:lpstr>MEETING</vt:lpstr>
      <vt:lpstr>PowerPoint Presentation</vt:lpstr>
      <vt:lpstr>MEETING</vt:lpstr>
      <vt:lpstr>MEETING</vt:lpstr>
      <vt:lpstr>PowerPoint Presentation</vt:lpstr>
      <vt:lpstr>MEETING</vt:lpstr>
      <vt:lpstr>MEETING</vt:lpstr>
      <vt:lpstr>PowerPoint Presentation</vt:lpstr>
      <vt:lpstr>MEETING</vt:lpstr>
      <vt:lpstr>MEETING</vt:lpstr>
      <vt:lpstr>EXTERIOR</vt:lpstr>
      <vt:lpstr>EXTERIOR</vt:lpstr>
      <vt:lpstr>EXTERIOR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EXTERIOR</vt:lpstr>
      <vt:lpstr>EXTERIOR</vt:lpstr>
      <vt:lpstr>PowerPoint Presentation</vt:lpstr>
      <vt:lpstr>EXTERIOR</vt:lpstr>
      <vt:lpstr>EXTERIOR</vt:lpstr>
      <vt:lpstr>EXTERIOR</vt:lpstr>
      <vt:lpstr>PowerPoint Presentation</vt:lpstr>
      <vt:lpstr>EXTERIOR</vt:lpstr>
      <vt:lpstr>EXTERIOR</vt:lpstr>
      <vt:lpstr>PowerPoint Presentation</vt:lpstr>
      <vt:lpstr>EXTERIOR</vt:lpstr>
      <vt:lpstr>FINAL </vt:lpstr>
      <vt:lpstr>FINAL </vt:lpstr>
      <vt:lpstr>FINAL </vt:lpstr>
      <vt:lpstr>FINAL 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MOORE</dc:title>
  <dc:creator>Kenneth M Moore</dc:creator>
  <cp:lastModifiedBy>Kenneth M Moore</cp:lastModifiedBy>
  <cp:revision>264</cp:revision>
  <cp:lastPrinted>2014-09-20T22:00:38Z</cp:lastPrinted>
  <dcterms:created xsi:type="dcterms:W3CDTF">2014-09-20T21:43:04Z</dcterms:created>
  <dcterms:modified xsi:type="dcterms:W3CDTF">2014-12-08T09:38:33Z</dcterms:modified>
</cp:coreProperties>
</file>